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686" r:id="rId2"/>
    <p:sldMasterId id="2147483693" r:id="rId3"/>
    <p:sldMasterId id="2147483677" r:id="rId4"/>
    <p:sldMasterId id="2147483700" r:id="rId5"/>
    <p:sldMasterId id="2147483729" r:id="rId6"/>
    <p:sldMasterId id="2147483734" r:id="rId7"/>
    <p:sldMasterId id="2147483747" r:id="rId8"/>
    <p:sldMasterId id="2147483757" r:id="rId9"/>
    <p:sldMasterId id="2147483770" r:id="rId10"/>
  </p:sldMasterIdLst>
  <p:notesMasterIdLst>
    <p:notesMasterId r:id="rId37"/>
  </p:notesMasterIdLst>
  <p:handoutMasterIdLst>
    <p:handoutMasterId r:id="rId38"/>
  </p:handoutMasterIdLst>
  <p:sldIdLst>
    <p:sldId id="344" r:id="rId11"/>
    <p:sldId id="339" r:id="rId12"/>
    <p:sldId id="308" r:id="rId13"/>
    <p:sldId id="278" r:id="rId14"/>
    <p:sldId id="295" r:id="rId15"/>
    <p:sldId id="341" r:id="rId16"/>
    <p:sldId id="310" r:id="rId17"/>
    <p:sldId id="312" r:id="rId18"/>
    <p:sldId id="306" r:id="rId19"/>
    <p:sldId id="311" r:id="rId20"/>
    <p:sldId id="313" r:id="rId21"/>
    <p:sldId id="271" r:id="rId22"/>
    <p:sldId id="296" r:id="rId23"/>
    <p:sldId id="298" r:id="rId24"/>
    <p:sldId id="274" r:id="rId25"/>
    <p:sldId id="275" r:id="rId26"/>
    <p:sldId id="279" r:id="rId27"/>
    <p:sldId id="342" r:id="rId28"/>
    <p:sldId id="314" r:id="rId29"/>
    <p:sldId id="299" r:id="rId30"/>
    <p:sldId id="292" r:id="rId31"/>
    <p:sldId id="276" r:id="rId32"/>
    <p:sldId id="343" r:id="rId33"/>
    <p:sldId id="284" r:id="rId34"/>
    <p:sldId id="346" r:id="rId35"/>
    <p:sldId id="289" r:id="rId36"/>
  </p:sldIdLst>
  <p:sldSz cx="9144000" cy="6858000" type="screen4x3"/>
  <p:notesSz cx="6797675" cy="9874250"/>
  <p:defaultTextStyle>
    <a:defPPr>
      <a:defRPr lang="nl-NL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52"/>
    <a:srgbClr val="158CAF"/>
    <a:srgbClr val="005E77"/>
    <a:srgbClr val="036E8A"/>
    <a:srgbClr val="E68247"/>
    <a:srgbClr val="EE2B74"/>
    <a:srgbClr val="00AEE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501" autoAdjust="0"/>
    <p:restoredTop sz="93895" autoAdjust="0"/>
  </p:normalViewPr>
  <p:slideViewPr>
    <p:cSldViewPr>
      <p:cViewPr>
        <p:scale>
          <a:sx n="100" d="100"/>
          <a:sy n="100" d="100"/>
        </p:scale>
        <p:origin x="-24" y="426"/>
      </p:cViewPr>
      <p:guideLst>
        <p:guide orient="horz" pos="2160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234" y="-91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07"/>
            <a:ext cx="2946400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07"/>
            <a:ext cx="2946400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CC70E4E-F2BC-4CF7-8C00-BA7058749E4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573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689993"/>
            <a:ext cx="5438775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07"/>
            <a:ext cx="2946400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07"/>
            <a:ext cx="2946400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5145B24A-332F-4237-8263-AF9B3DB6BD9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727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versie 15/01/2014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037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B24A-332F-4237-8263-AF9B3DB6BD9D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19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B24A-332F-4237-8263-AF9B3DB6BD9D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10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6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6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6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30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6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562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74875"/>
            <a:ext cx="378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60000" y="2174875"/>
            <a:ext cx="3780000" cy="3960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6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562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74875"/>
            <a:ext cx="378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60000" y="2174875"/>
            <a:ext cx="3780000" cy="3960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372000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8" y="1258888"/>
            <a:ext cx="3881437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52975" y="1258888"/>
            <a:ext cx="3883025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8" y="1258888"/>
            <a:ext cx="3881437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52975" y="1258888"/>
            <a:ext cx="3883025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9" y="1258888"/>
            <a:ext cx="3852862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86314" y="1285860"/>
            <a:ext cx="3852000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C4C1-8845-45D9-9588-C6BC724EC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31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OWER POINT_TUDOR_245-190,5.jpg                                0002C3DF Guillaume                      BEA935F1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133600"/>
            <a:ext cx="7772400" cy="14478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81400"/>
            <a:ext cx="7772400" cy="1752600"/>
          </a:xfrm>
        </p:spPr>
        <p:txBody>
          <a:bodyPr/>
          <a:lstStyle>
            <a:lvl1pPr marL="0" indent="0">
              <a:buFontTx/>
              <a:buNone/>
              <a:defRPr sz="3200" b="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80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4B84-8283-44DF-91E2-CD178F70ED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32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574D-8DFA-4EB5-BF30-236E4224952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400-3D55-4C98-8673-F1D0A3CCBB7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4B0D-69E4-4D7A-AC5D-1C592BA0771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30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6126-567D-4CD7-91ED-A4E7D28FA74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1509749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7" r="38726"/>
          <a:stretch/>
        </p:blipFill>
        <p:spPr bwMode="auto">
          <a:xfrm>
            <a:off x="7201654" y="0"/>
            <a:ext cx="1942345" cy="2609528"/>
          </a:xfrm>
          <a:prstGeom prst="rect">
            <a:avLst/>
          </a:prstGeom>
          <a:solidFill>
            <a:schemeClr val="bg1">
              <a:alpha val="0"/>
            </a:schemeClr>
          </a:solidFill>
          <a:extLst/>
        </p:spPr>
      </p:pic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5" y="541719"/>
            <a:ext cx="6264695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1196975"/>
            <a:ext cx="6246406" cy="4176713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  <a:lvl5pPr marL="1828800" indent="0">
              <a:buNone/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GB" sz="2000" dirty="0" smtClean="0"/>
              <a:t>Text Here</a:t>
            </a:r>
          </a:p>
          <a:p>
            <a:pPr lvl="1"/>
            <a:r>
              <a:rPr lang="en-GB" dirty="0" smtClean="0"/>
              <a:t>Text Here</a:t>
            </a:r>
          </a:p>
          <a:p>
            <a:pPr lvl="2"/>
            <a:r>
              <a:rPr lang="en-GB" dirty="0" smtClean="0"/>
              <a:t>Text Here</a:t>
            </a:r>
          </a:p>
          <a:p>
            <a:pPr lvl="3"/>
            <a:r>
              <a:rPr lang="en-GB" dirty="0" smtClean="0"/>
              <a:t>Text Here</a:t>
            </a:r>
          </a:p>
          <a:p>
            <a:pPr lvl="0"/>
            <a:endParaRPr lang="en-GB" dirty="0"/>
          </a:p>
        </p:txBody>
      </p:sp>
      <p:pic>
        <p:nvPicPr>
          <p:cNvPr id="9" name="Picture 2" descr="\\fbk\ricerca\WIN-trentorise\Private\Research\EIT RAW MATERIALS\KIC RAW MATERIALS\Comm KIC RM\EIT Raw Materials\EIT Raw Materials\Raw-Materia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1" y="6046366"/>
            <a:ext cx="2448272" cy="6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591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574D-8DFA-4EB5-BF30-236E4224952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3400-3D55-4C98-8673-F1D0A3CCBB7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4B0D-69E4-4D7A-AC5D-1C592BA0771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6126-567D-4CD7-91ED-A4E7D28FA74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1509749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7" r="38726"/>
          <a:stretch/>
        </p:blipFill>
        <p:spPr bwMode="auto">
          <a:xfrm>
            <a:off x="7201654" y="0"/>
            <a:ext cx="1942345" cy="2609528"/>
          </a:xfrm>
          <a:prstGeom prst="rect">
            <a:avLst/>
          </a:prstGeom>
          <a:solidFill>
            <a:schemeClr val="bg1">
              <a:alpha val="0"/>
            </a:schemeClr>
          </a:solidFill>
          <a:extLst/>
        </p:spPr>
      </p:pic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5" y="541719"/>
            <a:ext cx="6264695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1196975"/>
            <a:ext cx="6246406" cy="4176713"/>
          </a:xfrm>
          <a:prstGeom prst="rect">
            <a:avLst/>
          </a:prstGeom>
        </p:spPr>
        <p:txBody>
          <a:bodyPr/>
          <a:lstStyle>
            <a:lvl1pPr marL="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0">
              <a:lnSpc>
                <a:spcPct val="113000"/>
              </a:lnSpc>
              <a:buClr>
                <a:schemeClr val="bg2"/>
              </a:buClr>
              <a:defRPr sz="2000">
                <a:solidFill>
                  <a:schemeClr val="tx1"/>
                </a:solidFill>
              </a:defRPr>
            </a:lvl3pPr>
            <a:lvl4pPr marL="1600200" indent="-180000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  <a:lvl5pPr marL="1828800" indent="0">
              <a:buNone/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GB" sz="2000" dirty="0" smtClean="0"/>
              <a:t>Text Here</a:t>
            </a:r>
          </a:p>
          <a:p>
            <a:pPr lvl="1"/>
            <a:r>
              <a:rPr lang="en-GB" dirty="0" smtClean="0"/>
              <a:t>Text Here</a:t>
            </a:r>
          </a:p>
          <a:p>
            <a:pPr lvl="2"/>
            <a:r>
              <a:rPr lang="en-GB" dirty="0" smtClean="0"/>
              <a:t>Text Here</a:t>
            </a:r>
          </a:p>
          <a:p>
            <a:pPr lvl="3"/>
            <a:r>
              <a:rPr lang="en-GB" dirty="0" smtClean="0"/>
              <a:t>Text Here</a:t>
            </a:r>
          </a:p>
          <a:p>
            <a:pPr lvl="0"/>
            <a:endParaRPr lang="en-GB" dirty="0"/>
          </a:p>
        </p:txBody>
      </p:sp>
      <p:pic>
        <p:nvPicPr>
          <p:cNvPr id="9" name="Picture 2" descr="\\fbk\ricerca\WIN-trentorise\Private\Research\EIT RAW MATERIALS\KIC RAW MATERIALS\Comm KIC RM\EIT Raw Materials\EIT Raw Materials\Raw-Materia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1" y="6046366"/>
            <a:ext cx="2448272" cy="6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591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nl-BE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3600" baseline="0"/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nl-BE" sz="1800">
              <a:solidFill>
                <a:schemeClr val="tx1"/>
              </a:solidFill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0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0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01"/>
            <a:ext cx="1596622" cy="341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gBlauw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1080000"/>
            <a:ext cx="9144000" cy="6858000"/>
          </a:xfrm>
          <a:prstGeom prst="rect">
            <a:avLst/>
          </a:prstGeom>
        </p:spPr>
      </p:pic>
      <p:pic>
        <p:nvPicPr>
          <p:cNvPr id="9" name="Afbeelding 8" descr="ppBalk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8234" cy="1080000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3" r:id="rId2"/>
    <p:sldLayoutId id="2147483709" r:id="rId3"/>
    <p:sldLayoutId id="2147483711" r:id="rId4"/>
    <p:sldLayoutId id="2147483712" r:id="rId5"/>
    <p:sldLayoutId id="2147483713" r:id="rId6"/>
    <p:sldLayoutId id="2147483714" r:id="rId7"/>
    <p:sldLayoutId id="2147483649" r:id="rId8"/>
    <p:sldLayoutId id="2147483719" r:id="rId9"/>
    <p:sldLayoutId id="2147483653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82B5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82B5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82B5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16533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165336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16533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P_CORP_BACKGR_2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6372000"/>
            <a:ext cx="36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182B5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0000" y="6372000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182B52"/>
                </a:solidFill>
              </a:defRPr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8" name="Picture 14" descr="KULLOGO_RGB 1CM_PS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4" r:id="rId2"/>
    <p:sldLayoutId id="2147483687" r:id="rId3"/>
    <p:sldLayoutId id="2147483689" r:id="rId4"/>
    <p:sldLayoutId id="2147483690" r:id="rId5"/>
    <p:sldLayoutId id="2147483691" r:id="rId6"/>
    <p:sldLayoutId id="2147483692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Bal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4" y="0"/>
            <a:ext cx="9148234" cy="108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80000" y="6372000"/>
            <a:ext cx="36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182B5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0000" y="6372000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182B52"/>
                </a:solidFill>
              </a:defRPr>
            </a:lvl1pPr>
          </a:lstStyle>
          <a:p>
            <a:fld id="{2E3170F3-97A2-46CA-9513-0AABCA275CBE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8" name="Picture 14" descr="KULLOGO_RGB 1CM_PS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84000" y="0"/>
            <a:ext cx="361950" cy="10795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5" r:id="rId2"/>
    <p:sldLayoutId id="2147483694" r:id="rId3"/>
    <p:sldLayoutId id="2147483696" r:id="rId4"/>
    <p:sldLayoutId id="2147483697" r:id="rId5"/>
    <p:sldLayoutId id="2147483698" r:id="rId6"/>
    <p:sldLayoutId id="2147483699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PP_CORP_BACKGR_3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78875" y="0"/>
            <a:ext cx="361950" cy="1079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1" r:id="rId2"/>
    <p:sldLayoutId id="2147483679" r:id="rId3"/>
    <p:sldLayoutId id="2147483681" r:id="rId4"/>
    <p:sldLayoutId id="2147483682" r:id="rId5"/>
    <p:sldLayoutId id="2147483683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bgGradien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080000"/>
            <a:ext cx="9144000" cy="6858000"/>
          </a:xfrm>
          <a:prstGeom prst="rect">
            <a:avLst/>
          </a:prstGeom>
        </p:spPr>
      </p:pic>
      <p:pic>
        <p:nvPicPr>
          <p:cNvPr id="12" name="Afbeelding 11" descr="ppBal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8234" cy="1080000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82050" y="0"/>
            <a:ext cx="361950" cy="1079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01" r:id="rId3"/>
    <p:sldLayoutId id="2147483703" r:id="rId4"/>
    <p:sldLayoutId id="2147483704" r:id="rId5"/>
    <p:sldLayoutId id="2147483705" r:id="rId6"/>
    <p:sldLayoutId id="2147483706" r:id="rId7"/>
    <p:sldLayoutId id="2147483733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PT_Tudor_footer_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smtClean="0"/>
              <a:t>Click to edit Master text styles</a:t>
            </a:r>
          </a:p>
          <a:p>
            <a:pPr lvl="1"/>
            <a:r>
              <a:rPr lang="fr-CH" altLang="en-US" smtClean="0"/>
              <a:t>Second level</a:t>
            </a:r>
          </a:p>
          <a:p>
            <a:pPr lvl="2"/>
            <a:r>
              <a:rPr lang="fr-CH" altLang="en-US" smtClean="0"/>
              <a:t>Third level</a:t>
            </a:r>
          </a:p>
          <a:p>
            <a:pPr lvl="3"/>
            <a:r>
              <a:rPr lang="fr-CH" altLang="en-US" smtClean="0"/>
              <a:t>Fourth level</a:t>
            </a:r>
          </a:p>
          <a:p>
            <a:pPr lvl="4"/>
            <a:r>
              <a:rPr lang="fr-CH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CEF9660-1E5C-493E-8EEE-6EADAF980C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8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2000" b="1" kern="1200">
          <a:solidFill>
            <a:srgbClr val="006EA7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rgbClr val="006EA7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>
          <a:solidFill>
            <a:srgbClr val="006EA7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b="1" kern="1200">
          <a:solidFill>
            <a:srgbClr val="006EA7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b="1" kern="1200">
          <a:solidFill>
            <a:srgbClr val="006EA7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16533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165336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16533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16533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165336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16533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16533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165336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16533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FACEF4-391F-4B62-9848-645FF7ECE28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4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5775" y="1098610"/>
            <a:ext cx="65999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Producing bricks from stainless steel slags: an environmental evaluation based on Life Cycle Analysis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6381328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u="sng" dirty="0" smtClean="0"/>
              <a:t>Andrea DI MARIA</a:t>
            </a:r>
            <a:r>
              <a:rPr lang="en-US" sz="1800" dirty="0" smtClean="0"/>
              <a:t>; Muhammad SALMAN; Karel VAN ACKER. Maarten DUBOIS  </a:t>
            </a:r>
            <a:endParaRPr lang="en-US" sz="1800" dirty="0"/>
          </a:p>
        </p:txBody>
      </p:sp>
      <p:pic>
        <p:nvPicPr>
          <p:cNvPr id="9" name="Picture 2" descr="http://www.greenactions.it/bo/allegati/userfiles/images/SWSustainability_L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9446"/>
            <a:ext cx="1728068" cy="13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sa-inc.org.au/images/KOBM%20Sl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64" y="3645024"/>
            <a:ext cx="1574037" cy="9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blogs.ucl.ac.uk/events/files/2012/02/320px-Concrete-blockjap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45024"/>
            <a:ext cx="1296144" cy="9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10317" y="1922348"/>
            <a:ext cx="1872208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Reactor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2,5 hours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8 bars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80 °C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7215" y="5090700"/>
            <a:ext cx="1321503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Chamber</a:t>
            </a:r>
          </a:p>
          <a:p>
            <a:r>
              <a:rPr lang="en-US" sz="1400" dirty="0">
                <a:solidFill>
                  <a:schemeClr val="tx1"/>
                </a:solidFill>
              </a:rPr>
              <a:t>7 days</a:t>
            </a:r>
          </a:p>
          <a:p>
            <a:r>
              <a:rPr lang="en-US" sz="1400" dirty="0">
                <a:solidFill>
                  <a:schemeClr val="tx1"/>
                </a:solidFill>
              </a:rPr>
              <a:t>1,01 bars</a:t>
            </a:r>
          </a:p>
          <a:p>
            <a:r>
              <a:rPr lang="en-US" sz="1400" dirty="0">
                <a:solidFill>
                  <a:schemeClr val="tx1"/>
                </a:solidFill>
              </a:rPr>
              <a:t>22 °C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asa-inc.org.au/images/KOBM%20S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7553"/>
            <a:ext cx="1584176" cy="9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107404" y="356741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91144" y="3475747"/>
            <a:ext cx="188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(Carbonation)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2843808" y="2060848"/>
            <a:ext cx="294672" cy="3168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48064" y="2819093"/>
            <a:ext cx="187220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Solid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CR block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336" y="4083691"/>
            <a:ext cx="1872208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AOD Stainless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Steel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Slag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63" y="2761411"/>
            <a:ext cx="1342054" cy="74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-13281" y="116085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b="1" dirty="0" err="1" smtClean="0">
                <a:solidFill>
                  <a:schemeClr val="tx1"/>
                </a:solidFill>
              </a:rPr>
              <a:t>Carbonation</a:t>
            </a:r>
            <a:r>
              <a:rPr lang="nl-BE" b="1" dirty="0" smtClean="0">
                <a:solidFill>
                  <a:schemeClr val="tx1"/>
                </a:solidFill>
              </a:rPr>
              <a:t>: The block </a:t>
            </a:r>
            <a:r>
              <a:rPr lang="nl-BE" b="1" dirty="0" err="1" smtClean="0">
                <a:solidFill>
                  <a:schemeClr val="tx1"/>
                </a:solidFill>
              </a:rPr>
              <a:t>production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process</a:t>
            </a:r>
            <a:endParaRPr lang="nl-BE" b="1" dirty="0" smtClean="0">
              <a:solidFill>
                <a:schemeClr val="tx1"/>
              </a:solidFill>
            </a:endParaRPr>
          </a:p>
        </p:txBody>
      </p:sp>
      <p:pic>
        <p:nvPicPr>
          <p:cNvPr id="30" name="Picture 6" descr="http://www.agorapnl.it/wp-content/uploads/2013/02/Segnale_di_pericol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98" y="1792616"/>
            <a:ext cx="720080" cy="6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228184" y="179261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Energy required!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59833" y="1792616"/>
            <a:ext cx="1350404" cy="48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" idx="6"/>
            <a:endCxn id="30" idx="1"/>
          </p:cNvCxnSpPr>
          <p:nvPr/>
        </p:nvCxnSpPr>
        <p:spPr>
          <a:xfrm>
            <a:off x="4410237" y="2034744"/>
            <a:ext cx="1233161" cy="771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48064" y="4537497"/>
            <a:ext cx="187220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Solid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CC block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63" y="4479815"/>
            <a:ext cx="1342054" cy="74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83968" y="2431269"/>
            <a:ext cx="1359430" cy="636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558718" y="4797152"/>
            <a:ext cx="1084680" cy="5040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General</a:t>
            </a:r>
            <a:endParaRPr lang="en-US" dirty="0"/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10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/>
          <p:cNvSpPr txBox="1">
            <a:spLocks/>
          </p:cNvSpPr>
          <p:nvPr/>
        </p:nvSpPr>
        <p:spPr>
          <a:xfrm>
            <a:off x="6894483" y="5786635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182B5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nl-BE" sz="1050" dirty="0"/>
          </a:p>
        </p:txBody>
      </p:sp>
      <p:sp>
        <p:nvSpPr>
          <p:cNvPr id="27" name="TextBox 26"/>
          <p:cNvSpPr txBox="1"/>
          <p:nvPr/>
        </p:nvSpPr>
        <p:spPr>
          <a:xfrm>
            <a:off x="3027540" y="2799175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tx1"/>
                </a:solidFill>
              </a:rPr>
              <a:t>reactor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22069" y="3436793"/>
            <a:ext cx="1173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</a:rPr>
              <a:t>c</a:t>
            </a:r>
            <a:r>
              <a:rPr lang="en-US" sz="1050" b="1" dirty="0" smtClean="0">
                <a:solidFill>
                  <a:schemeClr val="tx1"/>
                </a:solidFill>
              </a:rPr>
              <a:t>hamber</a:t>
            </a:r>
            <a:endParaRPr lang="en-US" sz="1050" b="1" dirty="0">
              <a:solidFill>
                <a:schemeClr val="tx1"/>
              </a:solidFill>
            </a:endParaRPr>
          </a:p>
        </p:txBody>
      </p:sp>
      <p:pic>
        <p:nvPicPr>
          <p:cNvPr id="29" name="Picture 2" descr="http://www.asa-inc.org.au/images/KOBM%20S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3482419"/>
            <a:ext cx="108012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Arrow 29"/>
          <p:cNvSpPr/>
          <p:nvPr/>
        </p:nvSpPr>
        <p:spPr>
          <a:xfrm>
            <a:off x="1151112" y="3806455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Left Brace 30"/>
          <p:cNvSpPr/>
          <p:nvPr/>
        </p:nvSpPr>
        <p:spPr>
          <a:xfrm>
            <a:off x="1511152" y="3260837"/>
            <a:ext cx="444319" cy="1483437"/>
          </a:xfrm>
          <a:prstGeom prst="leftBrace">
            <a:avLst>
              <a:gd name="adj1" fmla="val 1110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TextBox 31"/>
          <p:cNvSpPr txBox="1"/>
          <p:nvPr/>
        </p:nvSpPr>
        <p:spPr>
          <a:xfrm>
            <a:off x="1907704" y="313331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Carbonation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88027" y="4573532"/>
            <a:ext cx="215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Alkali activation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2810595" y="2834307"/>
            <a:ext cx="294672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TextBox 35"/>
          <p:cNvSpPr txBox="1"/>
          <p:nvPr/>
        </p:nvSpPr>
        <p:spPr>
          <a:xfrm>
            <a:off x="3411546" y="2680681"/>
            <a:ext cx="187220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Solid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CR block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3049244" y="4175347"/>
            <a:ext cx="914400" cy="1107232"/>
          </a:xfrm>
          <a:prstGeom prst="leftBrace">
            <a:avLst>
              <a:gd name="adj1" fmla="val 824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TextBox 37"/>
          <p:cNvSpPr txBox="1"/>
          <p:nvPr/>
        </p:nvSpPr>
        <p:spPr>
          <a:xfrm>
            <a:off x="3419872" y="3982979"/>
            <a:ext cx="187220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Solid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AA block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19872" y="5000005"/>
            <a:ext cx="187220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Aerated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AA block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6512" y="4121478"/>
            <a:ext cx="1187624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AOD Stainless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Steel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Slag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87" y="2680681"/>
            <a:ext cx="650888" cy="51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91" y="3970694"/>
            <a:ext cx="599361" cy="5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91" y="4952103"/>
            <a:ext cx="592809" cy="53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ight Arrow 43"/>
          <p:cNvSpPr/>
          <p:nvPr/>
        </p:nvSpPr>
        <p:spPr>
          <a:xfrm>
            <a:off x="5703418" y="4033759"/>
            <a:ext cx="55922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5" name="Picture 2" descr="http://www.ronhull.co.uk/wordpress/wp-content/uploads/2012/08/75m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09" y="3083606"/>
            <a:ext cx="1226792" cy="92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http://www.ghsrecycling.co.uk/wp-content/uploads/2013/08/Southampton-Office-Was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16" y="4221088"/>
            <a:ext cx="1239467" cy="11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151111" y="5466710"/>
            <a:ext cx="4394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Production Phase</a:t>
            </a:r>
          </a:p>
        </p:txBody>
      </p:sp>
      <p:sp>
        <p:nvSpPr>
          <p:cNvPr id="48" name="Left Brace 47"/>
          <p:cNvSpPr/>
          <p:nvPr/>
        </p:nvSpPr>
        <p:spPr>
          <a:xfrm rot="16200000">
            <a:off x="3246464" y="3521197"/>
            <a:ext cx="210202" cy="44009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780653" y="5445224"/>
            <a:ext cx="4634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Disposal Phase</a:t>
            </a:r>
          </a:p>
        </p:txBody>
      </p:sp>
      <p:sp>
        <p:nvSpPr>
          <p:cNvPr id="50" name="Left Brace 49"/>
          <p:cNvSpPr/>
          <p:nvPr/>
        </p:nvSpPr>
        <p:spPr>
          <a:xfrm rot="16200000">
            <a:off x="7073640" y="4076296"/>
            <a:ext cx="228830" cy="3272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-28734" y="548680"/>
            <a:ext cx="9157281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tx1"/>
                </a:solidFill>
              </a:rPr>
              <a:t>Research question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u="sng" dirty="0" smtClean="0">
                <a:solidFill>
                  <a:schemeClr val="tx1"/>
                </a:solidFill>
              </a:rPr>
              <a:t>Is the valorization of AOD slag as SSS blocks beneficial in terms of impacts for the environment? 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45983" y="3344335"/>
            <a:ext cx="187220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Solid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CC block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24" y="3344335"/>
            <a:ext cx="650888" cy="51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General</a:t>
            </a:r>
            <a:endParaRPr lang="en-US" dirty="0"/>
          </a:p>
        </p:txBody>
      </p:sp>
      <p:sp>
        <p:nvSpPr>
          <p:cNvPr id="54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11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2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eg;base64,/9j/4AAQSkZJRgABAQAAAQABAAD/2wCEAAkGBxAPDxQPDxQQEBQQFRAUDxAPEA8UFQ8QFBQWFhQUFBQYHCghGBwmGxQUITEhJSkrLi4uFyAzODMsNygtLisBCgoKDg0OGhAQGywkICQsLDIsLCwsLCwsNCwsLCwsLCwsLCwsLCwsLC40LCwsLCwsLCwsLCwsLCwsLCwsLCwsLP/AABEIANsA5gMBEQACEQEDEQH/xAAcAAEAAQUBAQAAAAAAAAAAAAAABwECAwQFBgj/xABBEAABAwICBgYGCQEJAQAAAAABAAIDBBEFIQYSMUFRYRMicYGR0QcUMqGxwRUWIzNCUlNyk/BDVGJ0gpKi0uFj/8QAGgEBAAIDAQAAAAAAAAAAAAAAAAEFAgMEBv/EADIRAAICAAQDBQcEAwEAAAAAAAABAgMEERIxEyFBBVFScbEUIjOBkaHRQmHB4RVD8DL/2gAMAwEAAhEDEQA/AJxQBAEAQBAEAQBAEAQBAEAQBAEAQBAEAQBAEAQBAEAQBAEAQBAEAQBAEAQBAEAQGpimIR00LppTZrBsG1x3NHMrXdbGqDnLoab7o01uctkRTi2k9TUPLi90bfwxxuc1rR3bTzK81fi7bZZt5LuR5HEY+66WbbS6Jf8AczR+lZ/1Zf5H+a0cSfif1ZzcWzxP6sfSs/6sv8j/ADTiWeJ/Vji2eJ/Vj6Vn/Vl/kf5pxJ+J/Vji2eJ/Vj6Vn/Vl/kf5pxJ+J/Vji2eJ/Vj6Vn/Vl/kf5qeJPxP6scWzxP6sp9Kz/qy/yP8ANOJPxP6sni2eJ/Vj6Vn/AFZf5H+acSfif1Y4tnif1Zo4rpNLA372XWOz7R+XO11vojZY93l5s6cNC62X/p5ebPOwaZVTZA8S1NwcndO+/hs7lZcKaXKRb8CyK92eX1Jr9HmmzMQj6OUjpmDbYDpRxtudxHeOXXhr3L3J/wDpfc7sJiZTfDs/9L7rv/J7VdZ3BAEAQBAEAQBAEAQBAEAQBAEAQBARN6QNIPWKjoWH7OAkZbHy7HO522Dv4qg7Qv4k9K2XqeX7UxPFs0R2j6nlOkVfpKvSOlTSNI6VMhpKdKmkaR0qaRpHSppGkdKmknSWTVIY0vcbBouVlGtyeSMoVOclFHjK2pdPIXu37BwG4K6rgq46UehqrjVDSi1kaOQcjp4NWyUszZojYsIO3bZa2+aa3WxqlJ5prdbf96n0lotjbK6mbM05kDWHA/1fwVpXNTipIuarFZBSR2FmbAgCAIAgCAIAgCAIAgCAIAgCA83p3j3qVKdQ2lmuyHi3LrP7gfEhcuLv4VfLd7HFjsTwa+W72/JCl1548sLqQLoBdALoBdALoCl0JOLjlVrERDYM38zuHcu7C15LWyywdWla312OfGxdDZ0ykbLGLU2amzOxqwbNTZ7b0a6QmkqRE4/ZzG1twefP42XThLdMtL6nZgb9MtD2fqTm1wIuMwcweSsy4KoAgCAIAgCAIAgCAIAgCAIC17w0FziAACSTsAG0lG8iG8ubIM0uxw11U6UX6NvUhB3Rg5G3E7e+25edxN3Fnn06HlcZiOPa5dOhxVznIEAQBAUQkFAiiEmGsqBGwu37Gji47FsrhrlkbKq+JLI84Lk3OZOZPEqyfLYt9uRmY1YNmpszsC1tmtszNWBrZkZlmN2xY5mOZOno50h9bpgx5+0iydz5/Px4K5w9vEhn16noMLfxa8+vU9et50BAEAQBAEAQBAEAQBAEAQHhfShj3QwijjPXnF5bfhh4f6jl2A8VXY+/THQt36FV2nidEOHHd7+X9kVKmPPBAEBRCQgCAohIUg4OJ1HSPsPZZkOZ3ld9MNEee7LTD16IZvdmBjVsbNjZmaFgzW2ZmhYM1syNCxZizI0LBmDO9ojjTqKqbIDZpIbIP8PHu+F1vw13Dnz2e50YS/hWc9nuS1j2nlHSsyPTykXEMZHVJH9o7Y33nkrG7FQr/dltfjK6uW77jp6M1ss9Oyao1GvmvI2JuXRxH2BxPVsSTvcVsplKUdUuptolKUFKXU662m4IAgCAIAgCAIAgCA1sSrWU8L55DZsbS53PgBzJsB2rGc1CLk+hhZYq4uUtkQJi+Ivqp31EntSOvbc0bGtHICw7l5u2x2Scn1PI3Wytm5vqaa1msIAgCAICiEhAamJ1Ooyw9p2Q5DeVvor1SzeyOjD1apZvZHDa1dzZYtmZoWDNbZlaFgzBmRoWJgzI0LFmLMrVia2XhYsg2aCEPka07L3d+0bVsor4k1E24ari2KP18iZtDGPlcZn7ALNHbl8Ffnpz1yAIAgCAIAgCAIAgCA5+OYRFWwmCbW1SQQWOLSHDYeB27CCFrtqjbHTI030xuhpkQzpBo5LSSObm9gJs61jbdcKmvwU6+a5ooMT2fZVzjzX/AHQ4i4jgKoCiAIAgCAq0XyG9Sk28kSk28kcrHqR8co1sw4DUPZtHj8QrV08FKJcvDuhKP/Zmi1q1s1tmVoWLMGZGhYswL2hYmLMgCxZgzIFiYlwUEHf0aoy43/MbDsG33/BWeAryi5vqXHZlWUXY+vJE4YNRiGBrN9ru7SrAtDeQBAEAQBAEAQBAEAQBAa9bRRzN1ZGg8DvHYUB4HSPQAG8kHbkPi35hcd+DhZzXJnDiOz67ua5Pv/KI+rsPlgNpGkc9x71UXYeyp+8vn0KG/C2Uv3ly7+hqrQc4QBAFIOhhNMXO1u5vbxVl2fRm+I+mxb9l4bU+K+m3me8r9BRV4a4bJwOkp93WA9k8nZjwKs7Ya45FvfVxIZELGMgkEEEEggixBG0EcVUspHyLwFizFl4CgxZeAsTFl4WJiXhQYmSJhcQ0bSQApjFyaSJhBzkorqShoFhQdIDbqxge7/1X8IqMVFdD1EIKEVFdCS1kZBAEAQBAEAQBAEAQFHOAFyQBxJsgOfU47RxfeVFOw8HTRg+F1rdsFu0apXVx3kvqcup08wyPI1DXH/5slf72tstbxVS6mqWMoX6jl1PpToGey2pk5tjYB/ycD7lg8bWu81vtCpbZs5tJpXRYtVNpHQOhMofqyvc03eBcNcwC2YBzvtsN6QxMbJaMtxXjIWy0Zb95ztItBZIbvizb7vHctF/Z6fOvl+xzYjsuMveq5Pu6f0eOmhcw6rwWkbiqqdcoPKSyKWyudb0zWTMawMC+KMucGjetlVbskorqbKapWzUI9T3+heDdLICR1WZnsC9JCChFRXQ9bXXGuKhHZEnAWFhuWRmQb6WcLghr+khfGTOC6aJpGtFLldzgNmte/brHeqzFRSlminxsIxnmup4oBcpxZlwCghl4CxZiy4KDFlygg6uAU2u/W4ZDtP8A58V3YGvOTn3Fl2dVnNzfT1Jv0ToOhpwd78+7crQuTtoC1jwb2INjY2INjwPA5hRmRnmXKSQgCAIAgCA8bphDisQM1JUa0Y2xdHCHt/a7V63uPauPERxC51v5civxUMUudUuXdksyM6vSGueSJKiouNreke23a0WVVK+1vnJlLPE3t+9J+hy55nvN3uc88XOJ+K1OTe5pcm92YSECLCFkZFjgsszNMpE9zHNe02cwhzTwcDcFZRk080Zxk4tNH0BobiwrKRrjmbC4OeXA9huFewmpxUkelrmpxUl1MeO6JQVINgGn3X5cEsrjYspLMi2qFq0zWZGeO6Jz0zjYFzffblxVVfgJR51813df7KTEdlyjzq5ru6/2a+CUJLhkbuytwC6MBh9Edct36HX2bhnXF2SXN+n9ky4Bhwp4Q23WNi7yVgWhy9L6LEp2FlFNBTst1nOMgkcN9ngHUHYL81ptjZJZQeRz3xtksoNIhrENGqmJx1tSQ3JJY+9zvPWAK4ZYS3zK2WBu33+Zz34bM3ax3cL/AAWp0WroaZYa5fpZhdC4bWuHaCFqlGS3RplCS3TKWWBgVQgqEGRIGhOEl72Mtzd27T/XJXlFfDgono8PVwq1H6+ZJ+K4vTUUYdO9sYAsxu1zrbmtGZU2WwrWcmZW3QqWc3kRjpJ6Q6iovHTXp4zlrA/avHNw9juz5qqvx0p8ocl9ykxHaU58ocl9zB6PtJjRzmKS7opyNa59mXc7v2Hu4KMFfonpez9SOzsTos0S2l6kyMeHAEZg5g8ldHoS5AEAQBAEBiqywRuMtgwNJeXbA0C5JUNpLNkNpLNkAY7XNqKiSRg1WEkRtO0MGy/Pf3rz2It4tjkeVxV/Gsc/p5HOK1GgoVKJRaQpMkWEKSSwhTmZZnvfRVjHRTGBxydmOw5H32PirPA25pwZcdm3Zp1vzRMKsC0Mc8LZBqvAcDuKA5VNo3BHL0rb5ZhpttQHZQFHAEWOYO0IDnTYFTP2sHcSgNKbRKmds1h4FAaM2hER9l3iEBz6jQC+wxu7R5hYuMXujFwi90jl1Ho8d+m0/tIHwK1vD1P9KNUsLS94o5VXoWYB0r2ljWWJc4kNHC5K1vDUw958sv3NTwlEPffLL9yyDSw0jXNpQC9wt0zxcN/Y07TzPgVzXdoLav6nHiO1FtV9fwvyebrKuSd5kme6R7trnkk9nIclWSnKTzk8ynnOU3nJ5swLExCAmL0cY/6zB0LzeSLLPaRx/rmr/C3cWHPdbnpsFiONXz3W/wCfmeyXSdgQBAEAQEfelTH9SMUMZ60gDpyPwx36re8i/YOarsffkuGuu5U9p4jTHhR3e/kRaVUFGUQFCpBaVKMi0hSSUIUkmxh1UYZmSj8JBPMbx4LZVZw5qRuotdVikfQeB1ongZIDfIA+fhZegTzPUJ580b6AIAgCAIAgCAIDx+kmn9PS3jgtUSjLqn7Nh/xP39g8QuK/Gwr5R5sr8R2hXXyjzf2IuxvHqmtfrVDy4D2Yxkxn7W/PbzVTbdO15yZR3Yiy55zfy6HNWo0lEAQBAdPRzFnUdQ2UE2vZ44t7F0Ya7hTz6dTqweI4Nmrp1J6oqps0bZGG4cAcl6A9QZ0AQBAaeMYiylgkqJPZjaTbe47GtHMmw71hZYq4uT6Gu2xVwc5dCAcSrn1Ez55Dd0ji53LgByAsB2Lzs5ucnJ9Tylljsm5y3ZqrAwCkFCgKISiikkoQhJRSSSl6KcYu007jm3IX4bW/MdyucFZqry7i/wCz7tdWl7r06EjrsO8IAgCAIAgMFfUdFE+UNdJ0bXO1GW1nWF7C+9Yylpi2Yzlpi5ZZ5EMaSaaVVbdl+hiP9lGT1h/jdtd2ZDkqO7Fzt5bI85iMdZdy2Xd+TzS5TiCAogCAIAgKKQSZ6LcfyNHIdmcd+HD5eCuMDfqjoe69C/7NxGuHDe628v6JJXeWYQBARV6VMd6SVtHGerF1pbfikIyHcL955Kmx1+qWhbL1/ooO0sTrnw1st/P+jwC4CsKXUgXQkogKKciQgKXQkAXyGalJt5IlJt5I6ujGIGmqmPvYEhrvHI+Nl04Szh28+vI68Fbwrln15E/Us4kY142OAPmrw9GZUAQBAEAQBAQr6QcA9Tqi5gtFPd8dtjXX67O4m45OHBUWMp4c81szzePw/CszWz/7I8suQ4SiAIAgCAopAQGSlrnU8jZWGxYQRz4jvC20ycJKSN9E3XNTXQn7R3FmVlMyZhvrAX5HmvQRkpJNHqYSUoqS6nTWRkamL1nq9PJNt6NriAd7rdUd5stV9nDrlPuRpxFvCqlPuR8711S580jnG5c52sTvN8yvPpNxzZ5WKbim93z+pj1lGQyF0yGRS6ZDIXUk5FLoAgCZEnVwOjL3a1uTe3eVZYCn/Y/kW3ZuH/2v5fyz21RoCZoRIMnkXFtvhvXZdhoW77953X4Su7m9+89ZoY6VsPQze1HbPPPcVtimlzOiCailLc9EsjIIAgCAtkeGgucQAASSTYADaSUDeRjpKls0bJYzdkjWvYbEXa4XBt2FRFqSzRjGSkk11ObpXgja6lfCbB/tQuP4ZBs7jmDyJWq+pWwcTTiqFdW4/TzIGljcxxY4Frmktc07WuBsQe9eeaaeTPLNNPJliggIAgCAopBRxshKWZqTPW6KN8IkgeiLHDHI6mceqSC2+4O2++x7yrTBz5OJdYCecXDuJhXaWBzNJaF1RSSws9pzQWji5rg4Dv1bd658XU7aZQW/45nJjqXdh5QW7/jmQFiVE4OL2DWBzIG1p35Lz9Viy0y5NHmKbVlonya7zn6635HRpKCVNI0l4kUaTHSV11GQ0jWTIjIayZDIy00ZkcGjf7hvK2VVOySijbTS7ZqKJM0HwQSPBI6jLe5XsYqKSR6aEVCKitkSYAsjIpZAVQBAEAQEX+lTSvbh9O7/ADT2nwiB958OIVdjMR/rj8ypx+J/1x+f4PVaEYoJKaCED7ungF+YY0FdtPw4+SLDD/Cj5L0PTLYbiK/SpgHRyCtjHVlIbMB+GS3Vd3geI5qpx9GT4i67lH2nh8nxY9dyP1WlSEAQFFICAwzPWcUbIRNKRy3JHTFHodCI3Cbpd3sjmbgn4DxVhhIPnIs8BW+c/kfQVI4ujaTtLWk+C7iyMqAh70nYGaSp9aiu2KpJ1tXIMntdw/1C7u3WVRjqEpa+j9Si7SwyUteXJ+p40yl3tdb9wB+Krsstiq0pbFphafwjuFvgp1SXUnXJdR0DeA96a5DiS7x0LeHxTWxrl3lehbw+KjUyNch0LeHxTUxrkZIHahuzI7L8lnC6cHnFmyvEWVvOLyOvR6UVsLdWKZzBwDY/m1bfbLvEbvb8R4vQz/XTEv7w/wD2Rf8AVPbLvEPb8R4vQfXXEv7w/wD2Rf8AVPbLvEPb8R4vQ9FoLpbUSVTm1kzns6J2qC1mUmuyxyA3ay7MFfZZY1J58vwd/Z2JttscZvPl/KJPY4EAjMHMHiFaFyVQHlPSBpSMPg1YyOnmBEQ29GNhkI5buJ7CubE38OOS3ZyYvE8KOS3e35IMkkLiS4kkkkkm5JO0k71Tnn+b5nSoNJKynygldHYACzYzkN2YW6OIsSyTOqOKtiklI2jp3in95f8A7If+qz9pt7zNYu7xGrXaZYjNG6KWd0jH21mOZDZwBvubfaAkrpzTjJid9k4uMnyZrMeHAEb1wNZPIrJRaeTKqCAgKKQWvdYKUjJLM05nrdFHRFGKGIyPDG7XGw81uhByeSOiuDnJRRKeg+BB72tA6jBmfie0n4q4hFRSSL6EFCKiiVALZDcsjIqgOdj+EsraaSnk2PHVdvY8ZtcOw2+CwsgpxcWa7a1ZBxZ8/VdM+CV8Mo1XxuLXjmOHEb7rz9kHFtM8tbW4ScX0LQVqNReoMQoAUgIAgKIAgCA6WAffDs+YXf2d8V+X8otOyfjPyfqidsM+5j/a34K6PQGDH8Yioqd9RMeqwZNG2R59ljeZ/wDdywsmoR1M122KuLkz58xrFpayd9RMbuedg2Mb+FjeQH9XVJZNzlqZ562yVknKRo3WORryKEoSWuUokxOWSM0Z6Gax1Dv2dqwtjmszXdDNakb65zlKKQEBrzPWyKN0Eab3Lckb0j0eimGl32hGb8mcm7z3qywteS1Mt8FTpWt9ScdHcNFPCBbrOsXfILrO46qAIAgIz9LWj+TcQiGzVZUgcNjJD2eye1vBV2OpzWtfMqu0sPmuIvmRq0qpZRtF7SoMWXKCAoAQBSAgKIAgOlgH3w7PmF39nfFfl/KLTsn4z8n6onSgkDadjnENDWAucTYNAFySdwV0egbyIN0+0sOI1HUJEEVxC3ZrnfK4cTu4DvVTiLeJLlsUeKv4suWyPL3XPkcmRW6gBCAURJY5ZGSMRWSM0dSnl12337D2rlnHSzishplkZViYGOR1lKRlFGlK5b4o6Youw+lM0oZu2uPBo2+XeuimvXLI6sPVxJpExaCYMHO6Rw6rLWG7kFb7F6llyJBQBAEAQGKqp2SxuikAcyRrmvad7XCxChpNZMiSUlkz590hwh9DVSUz7nVN43H+0iPsO8MjzBVDfU65tM8xiaXVNxZotK52crLwViYlVACkBAUQBAEB0sA++HZ8wu/s74r8v5Radk/Gfk/VHd9JGmF4m4bTuyDW+tvadp2iEH3u7hxC7cTd+lfM78Zf+iPzI4BXAVhcFiQVQguCggFAWlSSjG4LJGaL6SbUdnsOR5cConHUjGyGqP7nTJXKcZqzPW2KN0Imo8rcjeke00QwcnVbbrSEF3Ibm/1xVrh69Ef3Zd4Wnhw57smzDaMQRNjG4Z8zvW86TaQBAEAQBAeL9J+j3rVL6xGLy0wLstr4dr287e0OwjeuTF064ZrdHDjqOJDNbohthVI0edaMgKxMWXqDEIAgKIApAQHSwD74dnzC7uzvivy/lFp2T8Z+T9Ueh9JWiV4GYlTtzDWira0bRawm+APcdxXdiqs/fRYYyjNa4/MjNqr2VZeFBBVQQy4KDEqgKEISWOCyMkYnhZJmaZuwzEssdoy7RuWmUfe5HPOHvcjBI5ZpGyKN3A6LpZbkdVliebtw+fcuvDVapZvZHdhKdcs3sia9BsI1G9O4Zn2b/FWZcHr0AQBAEAQBAEBBWn2j/qFYQwWhnu+G2xufXj/0kjuIVLi6eHPlszz2Ow/Cny2Z55pXEyvaLwVBiXKCAgKKQEAQHSwD74dnzC7uzvivy/lFn2T8Z+T9UTpQMDqdjXAEOYAQRcEEZghXR6Eg30haJnDqjWjBNPMSYT+Q7TGTy3cR2FVWIp0SzWzKXFUcOWa2Z5ULnORlwUGJcAsSCtkIzBCElpCklFoZcqczLPI2DFZq1qWbNSlmzUsXEAZkmwHElb4rN5I6IxzeSJG0MwLWcyIcbvPE7z/XBW9cFCORe01KuCiTBBEGNDG5BosFsNpkQBAEAQBAEAQHB00wEV9I6IW6RvXgcd0gGQvwIuD233LTfVxIZGjE08Wtx69CBbEEtcC0gkOBFiCMiCNxVDJZPI8xKOTyZkBWs1lyGIUAIApAQHSwD74dnzC7uzvivy/lFp2T8Z+T9UTthn3Ef7Wq6PQGHHsIirad9PMOq8ZEbWOHsubzBWM4KcdLMLIKcXFnzxjmES0VQ+nmHWYcjbJ7D7L28iqeyDhLSygurdcnFmiAtRqLwoMWVAUECyAoQpJzM8ESwlI1zkVnOR7FEdyIc2bejVBrv6UjZkzmd5VrhK/1Mu8DT+t/InDRHChBCHkdZ48Au8szvoAgCAIAgCAIAgCAjfT/AEIEkjqyn6rn5zMt1S/84tsJ38+1cV+DVj1ReTK7E4BWvVF5Mj+TCZm5FvvXDLA2ru+pXS7NvWyT+ZaKGX8vvb5rD2K7w/dGv/H4jw/dfkr6hJ+X3jzT2K7u+6I/x2I8P3X5HqEv5feE9iv7vuh/jsR4fuvyPUJfy+8J7Ff3fdD/AB2I8P3X5HqEv5feE9iu7vuh/jsR4fuvyb+DUz2TAuFu8cQuvB4eyuxuS6fg7+z8JbVY5TWSy/bvROGGfcx/tb8FZlwbSA8p6QdFRiFPrRgCeEExH843xk8Du4HvWi+niR/c5sTRxY8t1sQQ5haS1wILSQ4EWIIyII3FU75FC1lyZuR4ZK4AhuRAI6zdh71uWFtazS9DesHdJZpfdF/0VN+X/k3zT2S3u+6J9hv7vuiv0VN+X/k3zT2S3u+6I9hv7vuin0ZMPwE9hZ8yo9ku7vuh7Df3fdGT1We1mxHtc+MD3EpHAWPfIR7Mub55IpHgc8p+1LWN/LHdxPeV1V4HTuzsq7OUd2SJoVo9rObduqxlvDzK74pRWSLOMVFZIksC2QUklUAQBAEAQBAEAQBAUIQHPqMDp5MywA8skBqHRWl4O8R5ICn1UpeDvEeSAr9VaXg7xHkgH1VpeDvEeSAfVWm4O8R5ICrNF6YG9nZcx5IDtMaAABkBkBwCAqgCAi/0qaJ7cQgH+ZYB3CUfPx4rgxlGa1r5lZj8PmuJH5/kroJhLKhrRJsDGn3BddX/AIj5I7qPhx8kez+qtLwd4jyWw2j6q0vB3iPJAPqpS8HeI8kAGilLwd4jyQGaHR2mZnqX7T5IDpxRtYNVoDRwAsgL0AQBAEAQBAEAQBAEAQBAEAQBAEAQBAEAQBAWvYHAtcAQQQQdhB2goDlYRgbKV5Mdgywaxv5RlYe5QkkskQkkskddSSEAQBAEAQBAEAQBAEAQBAEAQBAEAQBAEAQBAEAQBAEAQBAEAQBAEAQBAEAQBAEAQB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xAPDxQPDxQQEBQQFRAUDxAPEA8UFQ8QFBQWFhQUFBQYHCghGBwmGxQUITEhJSkrLi4uFyAzODMsNygtLisBCgoKDg0OGhAQGywkICQsLDIsLCwsLCwsNCwsLCwsLCwsLCwsLCwsLC40LCwsLCwsLCwsLCwsLCwsLCwsLCwsLP/AABEIANsA5gMBEQACEQEDEQH/xAAcAAEAAQUBAQAAAAAAAAAAAAAABwECAwQFBgj/xABBEAABAwICBgYGCQEJAQAAAAABAAIDBBEFIQYSMUFRYRMicYGR0QcUMqGxwRUWIzNCUlNyk/BDVGJ0gpKi0uFj/8QAGgEBAAIDAQAAAAAAAAAAAAAAAAEFAgMEBv/EADIRAAICAAQDBQcEAwEAAAAAAAABAgMEERIxEyFBBVFScbEUIjOBkaHRQmHB4RVD8DL/2gAMAwEAAhEDEQA/AJxQBAEAQBAEAQBAEAQBAEAQBAEAQBAEAQBAEAQBAEAQBAEAQBAEAQBAEAQBAEAQGpimIR00LppTZrBsG1x3NHMrXdbGqDnLoab7o01uctkRTi2k9TUPLi90bfwxxuc1rR3bTzK81fi7bZZt5LuR5HEY+66WbbS6Jf8AczR+lZ/1Zf5H+a0cSfif1ZzcWzxP6sfSs/6sv8j/ADTiWeJ/Vji2eJ/Vj6Vn/Vl/kf5pxJ+J/Vji2eJ/Vj6Vn/Vl/kf5pxJ+J/Vji2eJ/Vj6Vn/Vl/kf5qeJPxP6scWzxP6sp9Kz/qy/yP8ANOJPxP6sni2eJ/Vj6Vn/AFZf5H+acSfif1Y4tnif1Zo4rpNLA372XWOz7R+XO11vojZY93l5s6cNC62X/p5ebPOwaZVTZA8S1NwcndO+/hs7lZcKaXKRb8CyK92eX1Jr9HmmzMQj6OUjpmDbYDpRxtudxHeOXXhr3L3J/wDpfc7sJiZTfDs/9L7rv/J7VdZ3BAEAQBAEAQBAEAQBAEAQBAEAQBARN6QNIPWKjoWH7OAkZbHy7HO522Dv4qg7Qv4k9K2XqeX7UxPFs0R2j6nlOkVfpKvSOlTSNI6VMhpKdKmkaR0qaRpHSppGkdKmknSWTVIY0vcbBouVlGtyeSMoVOclFHjK2pdPIXu37BwG4K6rgq46UehqrjVDSi1kaOQcjp4NWyUszZojYsIO3bZa2+aa3WxqlJ5prdbf96n0lotjbK6mbM05kDWHA/1fwVpXNTipIuarFZBSR2FmbAgCAIAgCAIAgCAIAgCAIAgCA83p3j3qVKdQ2lmuyHi3LrP7gfEhcuLv4VfLd7HFjsTwa+W72/JCl1548sLqQLoBdALoBdALoCl0JOLjlVrERDYM38zuHcu7C15LWyywdWla312OfGxdDZ0ykbLGLU2amzOxqwbNTZ7b0a6QmkqRE4/ZzG1twefP42XThLdMtL6nZgb9MtD2fqTm1wIuMwcweSsy4KoAgCAIAgCAIAgCAIAgCAIC17w0FziAACSTsAG0lG8iG8ubIM0uxw11U6UX6NvUhB3Rg5G3E7e+25edxN3Fnn06HlcZiOPa5dOhxVznIEAQBAUQkFAiiEmGsqBGwu37Gji47FsrhrlkbKq+JLI84Lk3OZOZPEqyfLYt9uRmY1YNmpszsC1tmtszNWBrZkZlmN2xY5mOZOno50h9bpgx5+0iydz5/Px4K5w9vEhn16noMLfxa8+vU9et50BAEAQBAEAQBAEAQBAEAQHhfShj3QwijjPXnF5bfhh4f6jl2A8VXY+/THQt36FV2nidEOHHd7+X9kVKmPPBAEBRCQgCAohIUg4OJ1HSPsPZZkOZ3ld9MNEee7LTD16IZvdmBjVsbNjZmaFgzW2ZmhYM1syNCxZizI0LBmDO9ojjTqKqbIDZpIbIP8PHu+F1vw13Dnz2e50YS/hWc9nuS1j2nlHSsyPTykXEMZHVJH9o7Y33nkrG7FQr/dltfjK6uW77jp6M1ss9Oyao1GvmvI2JuXRxH2BxPVsSTvcVsplKUdUuptolKUFKXU662m4IAgCAIAgCAIAgCA1sSrWU8L55DZsbS53PgBzJsB2rGc1CLk+hhZYq4uUtkQJi+Ivqp31EntSOvbc0bGtHICw7l5u2x2Scn1PI3Wytm5vqaa1msIAgCAICiEhAamJ1Ooyw9p2Q5DeVvor1SzeyOjD1apZvZHDa1dzZYtmZoWDNbZlaFgzBmRoWJgzI0LFmLMrVia2XhYsg2aCEPka07L3d+0bVsor4k1E24ari2KP18iZtDGPlcZn7ALNHbl8Ffnpz1yAIAgCAIAgCAIAgCA5+OYRFWwmCbW1SQQWOLSHDYeB27CCFrtqjbHTI030xuhpkQzpBo5LSSObm9gJs61jbdcKmvwU6+a5ooMT2fZVzjzX/AHQ4i4jgKoCiAIAgCAq0XyG9Sk28kSk28kcrHqR8co1sw4DUPZtHj8QrV08FKJcvDuhKP/Zmi1q1s1tmVoWLMGZGhYswL2hYmLMgCxZgzIFiYlwUEHf0aoy43/MbDsG33/BWeAryi5vqXHZlWUXY+vJE4YNRiGBrN9ru7SrAtDeQBAEAQBAEAQBAEAQBAa9bRRzN1ZGg8DvHYUB4HSPQAG8kHbkPi35hcd+DhZzXJnDiOz67ua5Pv/KI+rsPlgNpGkc9x71UXYeyp+8vn0KG/C2Uv3ly7+hqrQc4QBAFIOhhNMXO1u5vbxVl2fRm+I+mxb9l4bU+K+m3me8r9BRV4a4bJwOkp93WA9k8nZjwKs7Ya45FvfVxIZELGMgkEEEEggixBG0EcVUspHyLwFizFl4CgxZeAsTFl4WJiXhQYmSJhcQ0bSQApjFyaSJhBzkorqShoFhQdIDbqxge7/1X8IqMVFdD1EIKEVFdCS1kZBAEAQBAEAQBAEAQFHOAFyQBxJsgOfU47RxfeVFOw8HTRg+F1rdsFu0apXVx3kvqcup08wyPI1DXH/5slf72tstbxVS6mqWMoX6jl1PpToGey2pk5tjYB/ycD7lg8bWu81vtCpbZs5tJpXRYtVNpHQOhMofqyvc03eBcNcwC2YBzvtsN6QxMbJaMtxXjIWy0Zb95ztItBZIbvizb7vHctF/Z6fOvl+xzYjsuMveq5Pu6f0eOmhcw6rwWkbiqqdcoPKSyKWyudb0zWTMawMC+KMucGjetlVbskorqbKapWzUI9T3+heDdLICR1WZnsC9JCChFRXQ9bXXGuKhHZEnAWFhuWRmQb6WcLghr+khfGTOC6aJpGtFLldzgNmte/brHeqzFRSlminxsIxnmup4oBcpxZlwCghl4CxZiy4KDFlygg6uAU2u/W4ZDtP8A58V3YGvOTn3Fl2dVnNzfT1Jv0ToOhpwd78+7crQuTtoC1jwb2INjY2INjwPA5hRmRnmXKSQgCAIAgCA8bphDisQM1JUa0Y2xdHCHt/a7V63uPauPERxC51v5civxUMUudUuXdksyM6vSGueSJKiouNreke23a0WVVK+1vnJlLPE3t+9J+hy55nvN3uc88XOJ+K1OTe5pcm92YSECLCFkZFjgsszNMpE9zHNe02cwhzTwcDcFZRk080Zxk4tNH0BobiwrKRrjmbC4OeXA9huFewmpxUkelrmpxUl1MeO6JQVINgGn3X5cEsrjYspLMi2qFq0zWZGeO6Jz0zjYFzffblxVVfgJR51813df7KTEdlyjzq5ru6/2a+CUJLhkbuytwC6MBh9Edct36HX2bhnXF2SXN+n9ky4Bhwp4Q23WNi7yVgWhy9L6LEp2FlFNBTst1nOMgkcN9ngHUHYL81ptjZJZQeRz3xtksoNIhrENGqmJx1tSQ3JJY+9zvPWAK4ZYS3zK2WBu33+Zz34bM3ax3cL/AAWp0WroaZYa5fpZhdC4bWuHaCFqlGS3RplCS3TKWWBgVQgqEGRIGhOEl72Mtzd27T/XJXlFfDgono8PVwq1H6+ZJ+K4vTUUYdO9sYAsxu1zrbmtGZU2WwrWcmZW3QqWc3kRjpJ6Q6iovHTXp4zlrA/avHNw9juz5qqvx0p8ocl9ykxHaU58ocl9zB6PtJjRzmKS7opyNa59mXc7v2Hu4KMFfonpez9SOzsTos0S2l6kyMeHAEZg5g8ldHoS5AEAQBAEBiqywRuMtgwNJeXbA0C5JUNpLNkNpLNkAY7XNqKiSRg1WEkRtO0MGy/Pf3rz2It4tjkeVxV/Gsc/p5HOK1GgoVKJRaQpMkWEKSSwhTmZZnvfRVjHRTGBxydmOw5H32PirPA25pwZcdm3Zp1vzRMKsC0Mc8LZBqvAcDuKA5VNo3BHL0rb5ZhpttQHZQFHAEWOYO0IDnTYFTP2sHcSgNKbRKmds1h4FAaM2hER9l3iEBz6jQC+wxu7R5hYuMXujFwi90jl1Ho8d+m0/tIHwK1vD1P9KNUsLS94o5VXoWYB0r2ljWWJc4kNHC5K1vDUw958sv3NTwlEPffLL9yyDSw0jXNpQC9wt0zxcN/Y07TzPgVzXdoLav6nHiO1FtV9fwvyebrKuSd5kme6R7trnkk9nIclWSnKTzk8ynnOU3nJ5swLExCAmL0cY/6zB0LzeSLLPaRx/rmr/C3cWHPdbnpsFiONXz3W/wCfmeyXSdgQBAEAQEfelTH9SMUMZ60gDpyPwx36re8i/YOarsffkuGuu5U9p4jTHhR3e/kRaVUFGUQFCpBaVKMi0hSSUIUkmxh1UYZmSj8JBPMbx4LZVZw5qRuotdVikfQeB1ongZIDfIA+fhZegTzPUJ580b6AIAgCAIAgCAIDx+kmn9PS3jgtUSjLqn7Nh/xP39g8QuK/Gwr5R5sr8R2hXXyjzf2IuxvHqmtfrVDy4D2Yxkxn7W/PbzVTbdO15yZR3Yiy55zfy6HNWo0lEAQBAdPRzFnUdQ2UE2vZ44t7F0Ya7hTz6dTqweI4Nmrp1J6oqps0bZGG4cAcl6A9QZ0AQBAaeMYiylgkqJPZjaTbe47GtHMmw71hZYq4uT6Gu2xVwc5dCAcSrn1Ez55Dd0ji53LgByAsB2Lzs5ucnJ9Tylljsm5y3ZqrAwCkFCgKISiikkoQhJRSSSl6KcYu007jm3IX4bW/MdyucFZqry7i/wCz7tdWl7r06EjrsO8IAgCAIAgMFfUdFE+UNdJ0bXO1GW1nWF7C+9Yylpi2Yzlpi5ZZ5EMaSaaVVbdl+hiP9lGT1h/jdtd2ZDkqO7Fzt5bI85iMdZdy2Xd+TzS5TiCAogCAIAgKKQSZ6LcfyNHIdmcd+HD5eCuMDfqjoe69C/7NxGuHDe628v6JJXeWYQBARV6VMd6SVtHGerF1pbfikIyHcL955Kmx1+qWhbL1/ooO0sTrnw1st/P+jwC4CsKXUgXQkogKKciQgKXQkAXyGalJt5IlJt5I6ujGIGmqmPvYEhrvHI+Nl04Szh28+vI68Fbwrln15E/Us4kY142OAPmrw9GZUAQBAEAQBAQr6QcA9Tqi5gtFPd8dtjXX67O4m45OHBUWMp4c81szzePw/CszWz/7I8suQ4SiAIAgCAopAQGSlrnU8jZWGxYQRz4jvC20ycJKSN9E3XNTXQn7R3FmVlMyZhvrAX5HmvQRkpJNHqYSUoqS6nTWRkamL1nq9PJNt6NriAd7rdUd5stV9nDrlPuRpxFvCqlPuR8711S580jnG5c52sTvN8yvPpNxzZ5WKbim93z+pj1lGQyF0yGRS6ZDIXUk5FLoAgCZEnVwOjL3a1uTe3eVZYCn/Y/kW3ZuH/2v5fyz21RoCZoRIMnkXFtvhvXZdhoW77953X4Su7m9+89ZoY6VsPQze1HbPPPcVtimlzOiCailLc9EsjIIAgCAtkeGgucQAASSTYADaSUDeRjpKls0bJYzdkjWvYbEXa4XBt2FRFqSzRjGSkk11ObpXgja6lfCbB/tQuP4ZBs7jmDyJWq+pWwcTTiqFdW4/TzIGljcxxY4Frmktc07WuBsQe9eeaaeTPLNNPJliggIAgCAopBRxshKWZqTPW6KN8IkgeiLHDHI6mceqSC2+4O2++x7yrTBz5OJdYCecXDuJhXaWBzNJaF1RSSws9pzQWji5rg4Dv1bd658XU7aZQW/45nJjqXdh5QW7/jmQFiVE4OL2DWBzIG1p35Lz9Viy0y5NHmKbVlonya7zn6635HRpKCVNI0l4kUaTHSV11GQ0jWTIjIayZDIy00ZkcGjf7hvK2VVOySijbTS7ZqKJM0HwQSPBI6jLe5XsYqKSR6aEVCKitkSYAsjIpZAVQBAEAQEX+lTSvbh9O7/ADT2nwiB958OIVdjMR/rj8ypx+J/1x+f4PVaEYoJKaCED7ungF+YY0FdtPw4+SLDD/Cj5L0PTLYbiK/SpgHRyCtjHVlIbMB+GS3Vd3geI5qpx9GT4i67lH2nh8nxY9dyP1WlSEAQFFICAwzPWcUbIRNKRy3JHTFHodCI3Cbpd3sjmbgn4DxVhhIPnIs8BW+c/kfQVI4ujaTtLWk+C7iyMqAh70nYGaSp9aiu2KpJ1tXIMntdw/1C7u3WVRjqEpa+j9Si7SwyUteXJ+p40yl3tdb9wB+Krsstiq0pbFphafwjuFvgp1SXUnXJdR0DeA96a5DiS7x0LeHxTWxrl3lehbw+KjUyNch0LeHxTUxrkZIHahuzI7L8lnC6cHnFmyvEWVvOLyOvR6UVsLdWKZzBwDY/m1bfbLvEbvb8R4vQz/XTEv7w/wD2Rf8AVPbLvEPb8R4vQfXXEv7w/wD2Rf8AVPbLvEPb8R4vQ9FoLpbUSVTm1kzns6J2qC1mUmuyxyA3ay7MFfZZY1J58vwd/Z2JttscZvPl/KJPY4EAjMHMHiFaFyVQHlPSBpSMPg1YyOnmBEQ29GNhkI5buJ7CubE38OOS3ZyYvE8KOS3e35IMkkLiS4kkkkkm5JO0k71Tnn+b5nSoNJKynygldHYACzYzkN2YW6OIsSyTOqOKtiklI2jp3in95f8A7If+qz9pt7zNYu7xGrXaZYjNG6KWd0jH21mOZDZwBvubfaAkrpzTjJid9k4uMnyZrMeHAEb1wNZPIrJRaeTKqCAgKKQWvdYKUjJLM05nrdFHRFGKGIyPDG7XGw81uhByeSOiuDnJRRKeg+BB72tA6jBmfie0n4q4hFRSSL6EFCKiiVALZDcsjIqgOdj+EsraaSnk2PHVdvY8ZtcOw2+CwsgpxcWa7a1ZBxZ8/VdM+CV8Mo1XxuLXjmOHEb7rz9kHFtM8tbW4ScX0LQVqNReoMQoAUgIAgKIAgCA6WAffDs+YXf2d8V+X8otOyfjPyfqidsM+5j/a34K6PQGDH8Yioqd9RMeqwZNG2R59ljeZ/wDdywsmoR1M122KuLkz58xrFpayd9RMbuedg2Mb+FjeQH9XVJZNzlqZ562yVknKRo3WORryKEoSWuUokxOWSM0Z6Gax1Dv2dqwtjmszXdDNakb65zlKKQEBrzPWyKN0Eab3Lckb0j0eimGl32hGb8mcm7z3qywteS1Mt8FTpWt9ScdHcNFPCBbrOsXfILrO46qAIAgIz9LWj+TcQiGzVZUgcNjJD2eye1vBV2OpzWtfMqu0sPmuIvmRq0qpZRtF7SoMWXKCAoAQBSAgKIAgOlgH3w7PmF39nfFfl/KLTsn4z8n6onSgkDadjnENDWAucTYNAFySdwV0egbyIN0+0sOI1HUJEEVxC3ZrnfK4cTu4DvVTiLeJLlsUeKv4suWyPL3XPkcmRW6gBCAURJY5ZGSMRWSM0dSnl12337D2rlnHSzishplkZViYGOR1lKRlFGlK5b4o6Youw+lM0oZu2uPBo2+XeuimvXLI6sPVxJpExaCYMHO6Rw6rLWG7kFb7F6llyJBQBAEAQGKqp2SxuikAcyRrmvad7XCxChpNZMiSUlkz590hwh9DVSUz7nVN43H+0iPsO8MjzBVDfU65tM8xiaXVNxZotK52crLwViYlVACkBAUQBAEB0sA++HZ8wu/s74r8v5Radk/Gfk/VHd9JGmF4m4bTuyDW+tvadp2iEH3u7hxC7cTd+lfM78Zf+iPzI4BXAVhcFiQVQguCggFAWlSSjG4LJGaL6SbUdnsOR5cConHUjGyGqP7nTJXKcZqzPW2KN0Imo8rcjeke00QwcnVbbrSEF3Ibm/1xVrh69Ef3Zd4Wnhw57smzDaMQRNjG4Z8zvW86TaQBAEAQBAeL9J+j3rVL6xGLy0wLstr4dr287e0OwjeuTF064ZrdHDjqOJDNbohthVI0edaMgKxMWXqDEIAgKIApAQHSwD74dnzC7uzvivy/lFp2T8Z+T9Ueh9JWiV4GYlTtzDWira0bRawm+APcdxXdiqs/fRYYyjNa4/MjNqr2VZeFBBVQQy4KDEqgKEISWOCyMkYnhZJmaZuwzEssdoy7RuWmUfe5HPOHvcjBI5ZpGyKN3A6LpZbkdVliebtw+fcuvDVapZvZHdhKdcs3sia9BsI1G9O4Zn2b/FWZcHr0AQBAEAQBAEBBWn2j/qFYQwWhnu+G2xufXj/0kjuIVLi6eHPlszz2Ow/Cny2Z55pXEyvaLwVBiXKCAgKKQEAQHSwD74dnzC7uzvivy/lFn2T8Z+T9UTpQMDqdjXAEOYAQRcEEZghXR6Eg30haJnDqjWjBNPMSYT+Q7TGTy3cR2FVWIp0SzWzKXFUcOWa2Z5ULnORlwUGJcAsSCtkIzBCElpCklFoZcqczLPI2DFZq1qWbNSlmzUsXEAZkmwHElb4rN5I6IxzeSJG0MwLWcyIcbvPE7z/XBW9cFCORe01KuCiTBBEGNDG5BosFsNpkQBAEAQBAEAQHB00wEV9I6IW6RvXgcd0gGQvwIuD233LTfVxIZGjE08Wtx69CBbEEtcC0gkOBFiCMiCNxVDJZPI8xKOTyZkBWs1lyGIUAIApAQHSwD74dnzC7uzvivy/lFp2T8Z+T9UTthn3Ef7Wq6PQGHHsIirad9PMOq8ZEbWOHsubzBWM4KcdLMLIKcXFnzxjmES0VQ+nmHWYcjbJ7D7L28iqeyDhLSygurdcnFmiAtRqLwoMWVAUECyAoQpJzM8ESwlI1zkVnOR7FEdyIc2bejVBrv6UjZkzmd5VrhK/1Mu8DT+t/InDRHChBCHkdZ48Au8szvoAgCAIAgCAIAgCAjfT/AEIEkjqyn6rn5zMt1S/84tsJ38+1cV+DVj1ReTK7E4BWvVF5Mj+TCZm5FvvXDLA2ru+pXS7NvWyT+ZaKGX8vvb5rD2K7w/dGv/H4jw/dfkr6hJ+X3jzT2K7u+6I/x2I8P3X5HqEv5feE9iv7vuh/jsR4fuvyPUJfy+8J7Ff3fdD/AB2I8P3X5HqEv5feE9iu7vuh/jsR4fuvyb+DUz2TAuFu8cQuvB4eyuxuS6fg7+z8JbVY5TWSy/bvROGGfcx/tb8FZlwbSA8p6QdFRiFPrRgCeEExH843xk8Du4HvWi+niR/c5sTRxY8t1sQQ5haS1wILSQ4EWIIyII3FU75FC1lyZuR4ZK4AhuRAI6zdh71uWFtazS9DesHdJZpfdF/0VN+X/k3zT2S3u+6J9hv7vuiv0VN+X/k3zT2S3u+6I9hv7vuin0ZMPwE9hZ8yo9ku7vuh7Df3fdGT1We1mxHtc+MD3EpHAWPfIR7Mub55IpHgc8p+1LWN/LHdxPeV1V4HTuzsq7OUd2SJoVo9rObduqxlvDzK74pRWSLOMVFZIksC2QUklUAQBAEAQBAEAQBAUIQHPqMDp5MywA8skBqHRWl4O8R5ICn1UpeDvEeSAr9VaXg7xHkgH1VpeDvEeSAfVWm4O8R5ICrNF6YG9nZcx5IDtMaAABkBkBwCAqgCAi/0qaJ7cQgH+ZYB3CUfPx4rgxlGa1r5lZj8PmuJH5/kroJhLKhrRJsDGn3BddX/AIj5I7qPhx8kez+qtLwd4jyWw2j6q0vB3iPJAPqpS8HeI8kAGilLwd4jyQGaHR2mZnqX7T5IDpxRtYNVoDRwAsgL0AQBAEAQBAEAQBAEAQBAEAQBAEAQBAEAQBAWvYHAtcAQQQQdhB2goDlYRgbKV5Mdgywaxv5RlYe5QkkskQkkskddSSEAQBAEAQBAEAQBAEAQBAEAQBAEAQBAEAQBAEAQBAEAQBAEAQBAEAQBAEAQBAEAQB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-13281" y="548680"/>
            <a:ext cx="9144000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Comparison of three different scenarios: 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SSS </a:t>
            </a:r>
            <a:r>
              <a:rPr lang="en-GB" sz="2200" dirty="0" err="1" smtClean="0">
                <a:solidFill>
                  <a:schemeClr val="tx1"/>
                </a:solidFill>
              </a:rPr>
              <a:t>valorization</a:t>
            </a:r>
            <a:r>
              <a:rPr lang="en-GB" sz="2200" dirty="0" smtClean="0">
                <a:solidFill>
                  <a:schemeClr val="tx1"/>
                </a:solidFill>
              </a:rPr>
              <a:t> through the production of SSS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NO </a:t>
            </a:r>
            <a:r>
              <a:rPr lang="en-GB" sz="2200" dirty="0" err="1" smtClean="0">
                <a:solidFill>
                  <a:schemeClr val="tx1"/>
                </a:solidFill>
              </a:rPr>
              <a:t>valorization</a:t>
            </a:r>
            <a:r>
              <a:rPr lang="en-GB" sz="2200" dirty="0" smtClean="0">
                <a:solidFill>
                  <a:schemeClr val="tx1"/>
                </a:solidFill>
              </a:rPr>
              <a:t> (boric oxide stabilization and use as aggregates)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Production of the alternative to SSS block already available in the market</a:t>
            </a:r>
          </a:p>
          <a:p>
            <a:endParaRPr lang="en-GB" sz="22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3297097"/>
            <a:ext cx="187220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Solid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CR block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9966" y="2689549"/>
            <a:ext cx="187220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Solid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AA block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81" y="3297097"/>
            <a:ext cx="650888" cy="51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85" y="2677264"/>
            <a:ext cx="599361" cy="5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31640" y="3960751"/>
            <a:ext cx="187220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Solid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CC block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81" y="3992407"/>
            <a:ext cx="650888" cy="51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3635896" y="2780928"/>
            <a:ext cx="504056" cy="167842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todayshomeowner.com/wp-content/uploads/2011/09/pavers-concrete-no-mortar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83248"/>
            <a:ext cx="1800200" cy="14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32240" y="3228176"/>
            <a:ext cx="187220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Concrete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Paver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block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www.understanding-cement.com/images/aircreteblo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182076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04248" y="5013176"/>
            <a:ext cx="187220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Autoclaved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concrete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block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5301208"/>
            <a:ext cx="187220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Aerated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AA block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29200"/>
            <a:ext cx="592809" cy="53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5" idx="1"/>
          </p:cNvCxnSpPr>
          <p:nvPr/>
        </p:nvCxnSpPr>
        <p:spPr>
          <a:xfrm flipV="1">
            <a:off x="4139952" y="3620138"/>
            <a:ext cx="1296144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63888" y="5517231"/>
            <a:ext cx="1872208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</a:t>
            </a:r>
            <a:r>
              <a:rPr lang="nl-BE" dirty="0" smtClean="0"/>
              <a:t>LCA</a:t>
            </a:r>
            <a:endParaRPr lang="en-US" dirty="0"/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12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3"/>
          <p:cNvSpPr/>
          <p:nvPr/>
        </p:nvSpPr>
        <p:spPr>
          <a:xfrm>
            <a:off x="1245815" y="786859"/>
            <a:ext cx="1571625" cy="1500187"/>
          </a:xfrm>
          <a:prstGeom prst="rect">
            <a:avLst/>
          </a:prstGeom>
          <a:solidFill>
            <a:srgbClr val="0081A1"/>
          </a:solidFill>
          <a:ln w="25400" cap="flat" cmpd="sng" algn="ctr">
            <a:solidFill>
              <a:srgbClr val="0081A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Goal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Scope</a:t>
            </a:r>
          </a:p>
        </p:txBody>
      </p:sp>
      <p:sp>
        <p:nvSpPr>
          <p:cNvPr id="7" name="Rettangolo 4"/>
          <p:cNvSpPr/>
          <p:nvPr/>
        </p:nvSpPr>
        <p:spPr>
          <a:xfrm>
            <a:off x="1245815" y="2572796"/>
            <a:ext cx="1571625" cy="1500188"/>
          </a:xfrm>
          <a:prstGeom prst="rect">
            <a:avLst/>
          </a:prstGeom>
          <a:solidFill>
            <a:srgbClr val="0081A1"/>
          </a:solidFill>
          <a:ln w="25400" cap="flat" cmpd="sng" algn="ctr">
            <a:solidFill>
              <a:srgbClr val="0081A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Inventory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Analysis</a:t>
            </a:r>
          </a:p>
        </p:txBody>
      </p:sp>
      <p:sp>
        <p:nvSpPr>
          <p:cNvPr id="8" name="Rettangolo 5"/>
          <p:cNvSpPr/>
          <p:nvPr/>
        </p:nvSpPr>
        <p:spPr>
          <a:xfrm>
            <a:off x="1245815" y="4430171"/>
            <a:ext cx="1571625" cy="1500188"/>
          </a:xfrm>
          <a:prstGeom prst="rect">
            <a:avLst/>
          </a:prstGeom>
          <a:solidFill>
            <a:srgbClr val="0081A1"/>
          </a:solidFill>
          <a:ln w="25400" cap="flat" cmpd="sng" algn="ctr">
            <a:solidFill>
              <a:srgbClr val="0081A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Impact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Assessment</a:t>
            </a:r>
          </a:p>
        </p:txBody>
      </p:sp>
      <p:sp>
        <p:nvSpPr>
          <p:cNvPr id="16" name="Rettangolo 13"/>
          <p:cNvSpPr>
            <a:spLocks noChangeArrowheads="1"/>
          </p:cNvSpPr>
          <p:nvPr/>
        </p:nvSpPr>
        <p:spPr bwMode="auto">
          <a:xfrm rot="16200000">
            <a:off x="-1610097" y="2999833"/>
            <a:ext cx="4929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600" smtClean="0">
                <a:solidFill>
                  <a:srgbClr val="000000"/>
                </a:solidFill>
                <a:latin typeface="Berlin Sans FB Demi" pitchFamily="34" charset="0"/>
              </a:rPr>
              <a:t>The LCA framework</a:t>
            </a:r>
          </a:p>
        </p:txBody>
      </p:sp>
      <p:cxnSp>
        <p:nvCxnSpPr>
          <p:cNvPr id="17" name="Straight Connector 16"/>
          <p:cNvCxnSpPr>
            <a:stCxn id="6" idx="3"/>
          </p:cNvCxnSpPr>
          <p:nvPr/>
        </p:nvCxnSpPr>
        <p:spPr>
          <a:xfrm>
            <a:off x="2817440" y="1537746"/>
            <a:ext cx="3040063" cy="0"/>
          </a:xfrm>
          <a:prstGeom prst="line">
            <a:avLst/>
          </a:prstGeom>
          <a:noFill/>
          <a:ln w="25400" cap="flat" cmpd="sng" algn="ctr">
            <a:solidFill>
              <a:srgbClr val="0081A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857503" y="1002759"/>
            <a:ext cx="2674937" cy="873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Functional unit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System boundaries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57503" y="888459"/>
            <a:ext cx="2447925" cy="1152525"/>
          </a:xfrm>
          <a:prstGeom prst="rect">
            <a:avLst/>
          </a:prstGeom>
          <a:noFill/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817440" y="3395121"/>
            <a:ext cx="3040063" cy="0"/>
          </a:xfrm>
          <a:prstGeom prst="line">
            <a:avLst/>
          </a:prstGeom>
          <a:noFill/>
          <a:ln w="25400" cap="flat" cmpd="sng" algn="ctr">
            <a:solidFill>
              <a:srgbClr val="0081A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Rectangle 20"/>
          <p:cNvSpPr/>
          <p:nvPr/>
        </p:nvSpPr>
        <p:spPr>
          <a:xfrm>
            <a:off x="5857503" y="2818859"/>
            <a:ext cx="2447925" cy="1152525"/>
          </a:xfrm>
          <a:prstGeom prst="rect">
            <a:avLst/>
          </a:prstGeom>
          <a:noFill/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857503" y="2923634"/>
            <a:ext cx="2674937" cy="9223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Data collection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Data treatment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811090" y="5211221"/>
            <a:ext cx="3040063" cy="0"/>
          </a:xfrm>
          <a:prstGeom prst="line">
            <a:avLst/>
          </a:prstGeom>
          <a:noFill/>
          <a:ln w="25400" cap="flat" cmpd="sng" algn="ctr">
            <a:solidFill>
              <a:srgbClr val="0081A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Rectangle 23"/>
          <p:cNvSpPr/>
          <p:nvPr/>
        </p:nvSpPr>
        <p:spPr>
          <a:xfrm>
            <a:off x="5851153" y="4634959"/>
            <a:ext cx="2447925" cy="1152525"/>
          </a:xfrm>
          <a:prstGeom prst="rect">
            <a:avLst/>
          </a:prstGeom>
          <a:noFill/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5857503" y="4898484"/>
            <a:ext cx="2674937" cy="133882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Calculation method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Results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analysis 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n-US" sz="18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cxnSp>
        <p:nvCxnSpPr>
          <p:cNvPr id="26" name="Connettore 2 7"/>
          <p:cNvCxnSpPr/>
          <p:nvPr/>
        </p:nvCxnSpPr>
        <p:spPr>
          <a:xfrm>
            <a:off x="2031628" y="2201321"/>
            <a:ext cx="0" cy="371475"/>
          </a:xfrm>
          <a:prstGeom prst="straightConnector1">
            <a:avLst/>
          </a:prstGeom>
          <a:noFill/>
          <a:ln w="38100" cap="flat" cmpd="sng" algn="ctr">
            <a:solidFill>
              <a:srgbClr val="0081A1"/>
            </a:solidFill>
            <a:prstDash val="solid"/>
            <a:tailEnd type="arrow"/>
          </a:ln>
          <a:effectLst/>
        </p:spPr>
      </p:cxnSp>
      <p:cxnSp>
        <p:nvCxnSpPr>
          <p:cNvPr id="27" name="Connettore 2 7"/>
          <p:cNvCxnSpPr/>
          <p:nvPr/>
        </p:nvCxnSpPr>
        <p:spPr>
          <a:xfrm>
            <a:off x="2031628" y="4072984"/>
            <a:ext cx="0" cy="371475"/>
          </a:xfrm>
          <a:prstGeom prst="straightConnector1">
            <a:avLst/>
          </a:prstGeom>
          <a:noFill/>
          <a:ln w="38100" cap="flat" cmpd="sng" algn="ctr">
            <a:solidFill>
              <a:srgbClr val="0081A1"/>
            </a:solidFill>
            <a:prstDash val="solid"/>
            <a:tailEnd type="arrow"/>
          </a:ln>
          <a:effectLst/>
        </p:spPr>
      </p:cxnSp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</a:t>
            </a:r>
            <a:r>
              <a:rPr lang="nl-BE" dirty="0" smtClean="0"/>
              <a:t>LCA</a:t>
            </a:r>
            <a:endParaRPr lang="en-US" dirty="0"/>
          </a:p>
        </p:txBody>
      </p:sp>
      <p:sp>
        <p:nvSpPr>
          <p:cNvPr id="30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13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  <p:bldP spid="19" grpId="1" animBg="1"/>
      <p:bldP spid="21" grpId="0" animBg="1"/>
      <p:bldP spid="21" grpId="1" animBg="1"/>
      <p:bldP spid="22" grpId="0"/>
      <p:bldP spid="22" grpId="1"/>
      <p:bldP spid="24" grpId="0" animBg="1"/>
      <p:bldP spid="24" grpId="1" animBg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3"/>
          <p:cNvSpPr/>
          <p:nvPr/>
        </p:nvSpPr>
        <p:spPr>
          <a:xfrm>
            <a:off x="1245815" y="908720"/>
            <a:ext cx="1571625" cy="1500187"/>
          </a:xfrm>
          <a:prstGeom prst="rect">
            <a:avLst/>
          </a:prstGeom>
          <a:solidFill>
            <a:srgbClr val="0081A1"/>
          </a:solidFill>
          <a:ln w="25400" cap="flat" cmpd="sng" algn="ctr">
            <a:solidFill>
              <a:srgbClr val="0081A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Arial"/>
              </a:rPr>
              <a:t>Goal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Arial"/>
              </a:rPr>
              <a:t>and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Arial"/>
              </a:rPr>
              <a:t>Scope</a:t>
            </a:r>
          </a:p>
        </p:txBody>
      </p:sp>
      <p:sp>
        <p:nvSpPr>
          <p:cNvPr id="7" name="Rettangolo 4"/>
          <p:cNvSpPr/>
          <p:nvPr/>
        </p:nvSpPr>
        <p:spPr>
          <a:xfrm>
            <a:off x="1245815" y="2694657"/>
            <a:ext cx="1571625" cy="15001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Inventory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Analysis</a:t>
            </a:r>
          </a:p>
        </p:txBody>
      </p:sp>
      <p:sp>
        <p:nvSpPr>
          <p:cNvPr id="8" name="Rettangolo 5"/>
          <p:cNvSpPr/>
          <p:nvPr/>
        </p:nvSpPr>
        <p:spPr>
          <a:xfrm>
            <a:off x="1245815" y="4552032"/>
            <a:ext cx="1571625" cy="15001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Impact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Assessment</a:t>
            </a:r>
          </a:p>
        </p:txBody>
      </p:sp>
      <p:sp>
        <p:nvSpPr>
          <p:cNvPr id="16" name="Rettangolo 13"/>
          <p:cNvSpPr>
            <a:spLocks noChangeArrowheads="1"/>
          </p:cNvSpPr>
          <p:nvPr/>
        </p:nvSpPr>
        <p:spPr bwMode="auto">
          <a:xfrm rot="16200000">
            <a:off x="-1610097" y="3121694"/>
            <a:ext cx="4929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600" smtClean="0">
                <a:solidFill>
                  <a:srgbClr val="000000"/>
                </a:solidFill>
                <a:latin typeface="Berlin Sans FB Demi" pitchFamily="34" charset="0"/>
              </a:rPr>
              <a:t>The LCA framework</a:t>
            </a:r>
          </a:p>
        </p:txBody>
      </p:sp>
      <p:cxnSp>
        <p:nvCxnSpPr>
          <p:cNvPr id="17" name="Straight Connector 16"/>
          <p:cNvCxnSpPr>
            <a:stCxn id="6" idx="3"/>
          </p:cNvCxnSpPr>
          <p:nvPr/>
        </p:nvCxnSpPr>
        <p:spPr>
          <a:xfrm>
            <a:off x="2817440" y="1659607"/>
            <a:ext cx="3040063" cy="0"/>
          </a:xfrm>
          <a:prstGeom prst="line">
            <a:avLst/>
          </a:prstGeom>
          <a:noFill/>
          <a:ln w="25400" cap="flat" cmpd="sng" algn="ctr">
            <a:solidFill>
              <a:srgbClr val="0081A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857503" y="1124620"/>
            <a:ext cx="2674937" cy="873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Functional unit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System boundaries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57503" y="1010320"/>
            <a:ext cx="2447925" cy="1152525"/>
          </a:xfrm>
          <a:prstGeom prst="rect">
            <a:avLst/>
          </a:prstGeom>
          <a:noFill/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6" name="Connettore 2 7"/>
          <p:cNvCxnSpPr/>
          <p:nvPr/>
        </p:nvCxnSpPr>
        <p:spPr>
          <a:xfrm>
            <a:off x="2031628" y="2323182"/>
            <a:ext cx="0" cy="371475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tailEnd type="arrow"/>
          </a:ln>
          <a:effectLst/>
        </p:spPr>
      </p:cxnSp>
      <p:cxnSp>
        <p:nvCxnSpPr>
          <p:cNvPr id="27" name="Connettore 2 7"/>
          <p:cNvCxnSpPr/>
          <p:nvPr/>
        </p:nvCxnSpPr>
        <p:spPr>
          <a:xfrm>
            <a:off x="2031628" y="4194845"/>
            <a:ext cx="0" cy="371475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tailEnd type="arrow"/>
          </a:ln>
          <a:effectLst/>
        </p:spPr>
      </p:cxn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</a:t>
            </a:r>
            <a:r>
              <a:rPr lang="nl-BE" dirty="0" smtClean="0"/>
              <a:t>LCA</a:t>
            </a:r>
            <a:endParaRPr lang="en-US" dirty="0"/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14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3281" y="620688"/>
            <a:ext cx="9144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chemeClr val="tx1"/>
                </a:solidFill>
              </a:rPr>
              <a:t>Scope </a:t>
            </a:r>
          </a:p>
          <a:p>
            <a:r>
              <a:rPr lang="en-US" sz="2100" dirty="0" smtClean="0">
                <a:solidFill>
                  <a:schemeClr val="tx1"/>
                </a:solidFill>
              </a:rPr>
              <a:t>To assess the environmental impacts of new developed construction blocks made through the activation of AOD slag, in order to evaluate the </a:t>
            </a:r>
            <a:r>
              <a:rPr lang="en-US" sz="2100" dirty="0">
                <a:solidFill>
                  <a:schemeClr val="tx1"/>
                </a:solidFill>
              </a:rPr>
              <a:t>environmental benefits arising from the application of industrial ecology concepts to steel sector. 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u="sng" dirty="0">
                <a:solidFill>
                  <a:schemeClr val="tx1"/>
                </a:solidFill>
              </a:rPr>
              <a:t>Functional unit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Impacts related to the </a:t>
            </a:r>
            <a:r>
              <a:rPr lang="en-US" sz="2200" smtClean="0">
                <a:solidFill>
                  <a:schemeClr val="tx1"/>
                </a:solidFill>
              </a:rPr>
              <a:t>life cycle </a:t>
            </a:r>
            <a:r>
              <a:rPr lang="en-US" sz="2200" dirty="0" smtClean="0">
                <a:solidFill>
                  <a:schemeClr val="tx1"/>
                </a:solidFill>
              </a:rPr>
              <a:t>of 1m² blocks 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1"/>
                </a:solidFill>
              </a:rPr>
              <a:t>Volume of 1 block: 25x5x10 cm (1000cm³)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1"/>
                </a:solidFill>
              </a:rPr>
              <a:t>In 1 m² → 50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1"/>
                </a:solidFill>
              </a:rPr>
              <a:t>Different weight for 1 m² (different density)</a:t>
            </a:r>
          </a:p>
          <a:p>
            <a:pPr marL="85725" lvl="1"/>
            <a:r>
              <a:rPr lang="en-US" sz="1800" dirty="0" smtClean="0">
                <a:solidFill>
                  <a:schemeClr val="tx1"/>
                </a:solidFill>
              </a:rPr>
              <a:t>Comparison 1</a:t>
            </a:r>
          </a:p>
          <a:p>
            <a:pPr marL="542925" lvl="1" indent="-180975">
              <a:buFont typeface="Arial" panose="020B0604020202020204" pitchFamily="34" charset="0"/>
              <a:buChar char="•"/>
            </a:pPr>
            <a:r>
              <a:rPr lang="en-US" sz="1800" i="1" u="sng" dirty="0" smtClean="0">
                <a:solidFill>
                  <a:schemeClr val="tx1"/>
                </a:solidFill>
              </a:rPr>
              <a:t>AA solid</a:t>
            </a:r>
            <a:r>
              <a:rPr lang="en-US" sz="1800" i="1" dirty="0" smtClean="0">
                <a:solidFill>
                  <a:schemeClr val="tx1"/>
                </a:solidFill>
              </a:rPr>
              <a:t>= 111 kg/m² ; </a:t>
            </a:r>
            <a:r>
              <a:rPr lang="en-US" sz="1800" i="1" u="sng" dirty="0" smtClean="0">
                <a:solidFill>
                  <a:schemeClr val="tx1"/>
                </a:solidFill>
              </a:rPr>
              <a:t>CC solid</a:t>
            </a:r>
            <a:r>
              <a:rPr lang="en-US" sz="1800" i="1" dirty="0" smtClean="0">
                <a:solidFill>
                  <a:schemeClr val="tx1"/>
                </a:solidFill>
              </a:rPr>
              <a:t>= 107 kg/m²; </a:t>
            </a:r>
            <a:r>
              <a:rPr lang="en-US" sz="1800" i="1" u="sng" dirty="0" smtClean="0">
                <a:solidFill>
                  <a:schemeClr val="tx1"/>
                </a:solidFill>
              </a:rPr>
              <a:t>CR solid</a:t>
            </a:r>
            <a:r>
              <a:rPr lang="en-US" sz="1800" i="1" dirty="0" smtClean="0">
                <a:solidFill>
                  <a:schemeClr val="tx1"/>
                </a:solidFill>
              </a:rPr>
              <a:t>= 107 kg/m²; </a:t>
            </a:r>
            <a:r>
              <a:rPr lang="en-US" sz="1800" i="1" u="sng" dirty="0" smtClean="0">
                <a:solidFill>
                  <a:schemeClr val="tx1"/>
                </a:solidFill>
              </a:rPr>
              <a:t>Paver=</a:t>
            </a:r>
            <a:r>
              <a:rPr lang="en-US" sz="1800" i="1" dirty="0" smtClean="0">
                <a:solidFill>
                  <a:schemeClr val="tx1"/>
                </a:solidFill>
              </a:rPr>
              <a:t> 134 kg/m²</a:t>
            </a:r>
          </a:p>
          <a:p>
            <a:pPr marL="85725" lvl="1"/>
            <a:r>
              <a:rPr lang="en-US" sz="1800" dirty="0" smtClean="0">
                <a:solidFill>
                  <a:schemeClr val="tx1"/>
                </a:solidFill>
              </a:rPr>
              <a:t>Comparison 2</a:t>
            </a:r>
          </a:p>
          <a:p>
            <a:pPr marL="542925" lvl="1" indent="-180975">
              <a:buFont typeface="Arial" panose="020B0604020202020204" pitchFamily="34" charset="0"/>
              <a:buChar char="•"/>
            </a:pPr>
            <a:r>
              <a:rPr lang="en-US" sz="1800" i="1" u="sng" dirty="0" smtClean="0">
                <a:solidFill>
                  <a:schemeClr val="tx1"/>
                </a:solidFill>
              </a:rPr>
              <a:t>AA aerated</a:t>
            </a:r>
            <a:r>
              <a:rPr lang="en-US" sz="1800" i="1" dirty="0" smtClean="0">
                <a:solidFill>
                  <a:schemeClr val="tx1"/>
                </a:solidFill>
              </a:rPr>
              <a:t>= 58 kg/m² ; </a:t>
            </a:r>
            <a:r>
              <a:rPr lang="en-US" sz="1800" i="1" u="sng" dirty="0" smtClean="0">
                <a:solidFill>
                  <a:schemeClr val="tx1"/>
                </a:solidFill>
              </a:rPr>
              <a:t>Autoclaved</a:t>
            </a:r>
            <a:r>
              <a:rPr lang="en-US" sz="1800" i="1" dirty="0" smtClean="0">
                <a:solidFill>
                  <a:schemeClr val="tx1"/>
                </a:solidFill>
              </a:rPr>
              <a:t>= 25 kg/m²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36000" y="5517264"/>
            <a:ext cx="936000" cy="288000"/>
          </a:xfrm>
        </p:spPr>
        <p:txBody>
          <a:bodyPr/>
          <a:lstStyle/>
          <a:p>
            <a:fld id="{2E3170F3-97A2-46CA-9513-0AABCA275CBE}" type="slidenum">
              <a:rPr lang="nl-BE" smtClean="0"/>
              <a:pPr/>
              <a:t>15</a:t>
            </a:fld>
            <a:endParaRPr lang="nl-B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</a:t>
            </a:r>
            <a:r>
              <a:rPr lang="nl-BE" dirty="0" smtClean="0"/>
              <a:t>LCA</a:t>
            </a:r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15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67992" y="6070251"/>
            <a:ext cx="1800000" cy="360000"/>
          </a:xfrm>
        </p:spPr>
        <p:txBody>
          <a:bodyPr/>
          <a:lstStyle/>
          <a:p>
            <a:fld id="{2E3170F3-97A2-46CA-9513-0AABCA275CBE}" type="slidenum">
              <a:rPr lang="nl-BE" smtClean="0"/>
              <a:pPr/>
              <a:t>16</a:t>
            </a:fld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35496" y="1101659"/>
            <a:ext cx="430887" cy="16468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Alkali activation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363363" y="1183035"/>
            <a:ext cx="310098" cy="1646816"/>
          </a:xfrm>
          <a:prstGeom prst="leftBracke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657" y="2973867"/>
            <a:ext cx="430887" cy="12961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nl-NL"/>
            </a:defPPr>
            <a:lvl1pPr algn="ctr"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Carbonation</a:t>
            </a:r>
          </a:p>
        </p:txBody>
      </p:sp>
      <p:sp>
        <p:nvSpPr>
          <p:cNvPr id="11" name="Left Bracket 10"/>
          <p:cNvSpPr/>
          <p:nvPr/>
        </p:nvSpPr>
        <p:spPr>
          <a:xfrm>
            <a:off x="373470" y="2829851"/>
            <a:ext cx="310098" cy="1512168"/>
          </a:xfrm>
          <a:prstGeom prst="leftBracke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3281" y="5486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ystem Analysis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ndre_000\Dropbox\PhD\Projects\LCA Bricks\Complete LCA\Scenario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2353"/>
            <a:ext cx="8507977" cy="501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</a:t>
            </a:r>
            <a:r>
              <a:rPr lang="nl-BE" dirty="0" smtClean="0"/>
              <a:t>LCA</a:t>
            </a:r>
            <a:endParaRPr lang="en-US" dirty="0"/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16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3281" y="7647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Traditional blocks</a:t>
            </a:r>
            <a:endParaRPr lang="nl-BE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ndre_000\Dropbox\PhD\Projects\LCA Bricks\Complete LCA\Scenarios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9915" r="4687" b="33611"/>
          <a:stretch/>
        </p:blipFill>
        <p:spPr bwMode="auto">
          <a:xfrm>
            <a:off x="-13281" y="1556792"/>
            <a:ext cx="8553450" cy="38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</a:t>
            </a:r>
            <a:r>
              <a:rPr lang="nl-BE" dirty="0" smtClean="0"/>
              <a:t>LCA</a:t>
            </a:r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17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3"/>
          <p:cNvSpPr/>
          <p:nvPr/>
        </p:nvSpPr>
        <p:spPr>
          <a:xfrm>
            <a:off x="1245815" y="908720"/>
            <a:ext cx="1571625" cy="150018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Goal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and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Scope</a:t>
            </a:r>
          </a:p>
        </p:txBody>
      </p:sp>
      <p:sp>
        <p:nvSpPr>
          <p:cNvPr id="7" name="Rettangolo 4"/>
          <p:cNvSpPr/>
          <p:nvPr/>
        </p:nvSpPr>
        <p:spPr>
          <a:xfrm>
            <a:off x="1245815" y="2694657"/>
            <a:ext cx="1571625" cy="1500188"/>
          </a:xfrm>
          <a:prstGeom prst="rect">
            <a:avLst/>
          </a:prstGeom>
          <a:solidFill>
            <a:srgbClr val="0081A1"/>
          </a:solidFill>
          <a:ln w="25400" cap="flat" cmpd="sng" algn="ctr">
            <a:solidFill>
              <a:srgbClr val="0081A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Arial"/>
              </a:rPr>
              <a:t>Inventory</a:t>
            </a:r>
            <a:r>
              <a:rPr lang="en-US" sz="2000" b="1" kern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Arial"/>
              </a:rPr>
              <a:t>Analysis</a:t>
            </a:r>
          </a:p>
        </p:txBody>
      </p:sp>
      <p:sp>
        <p:nvSpPr>
          <p:cNvPr id="8" name="Rettangolo 5"/>
          <p:cNvSpPr/>
          <p:nvPr/>
        </p:nvSpPr>
        <p:spPr>
          <a:xfrm>
            <a:off x="1245815" y="4552032"/>
            <a:ext cx="1571625" cy="15001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Impact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Assessment</a:t>
            </a:r>
          </a:p>
        </p:txBody>
      </p:sp>
      <p:sp>
        <p:nvSpPr>
          <p:cNvPr id="16" name="Rettangolo 13"/>
          <p:cNvSpPr>
            <a:spLocks noChangeArrowheads="1"/>
          </p:cNvSpPr>
          <p:nvPr/>
        </p:nvSpPr>
        <p:spPr bwMode="auto">
          <a:xfrm rot="16200000">
            <a:off x="-1610097" y="3121694"/>
            <a:ext cx="4929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600" smtClean="0">
                <a:solidFill>
                  <a:srgbClr val="000000"/>
                </a:solidFill>
                <a:latin typeface="Berlin Sans FB Demi" pitchFamily="34" charset="0"/>
              </a:rPr>
              <a:t>The LCA framework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817440" y="3516982"/>
            <a:ext cx="3040063" cy="0"/>
          </a:xfrm>
          <a:prstGeom prst="line">
            <a:avLst/>
          </a:prstGeom>
          <a:noFill/>
          <a:ln w="25400" cap="flat" cmpd="sng" algn="ctr">
            <a:solidFill>
              <a:srgbClr val="0081A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Rectangle 20"/>
          <p:cNvSpPr/>
          <p:nvPr/>
        </p:nvSpPr>
        <p:spPr>
          <a:xfrm>
            <a:off x="5857503" y="2940720"/>
            <a:ext cx="2447925" cy="1152525"/>
          </a:xfrm>
          <a:prstGeom prst="rect">
            <a:avLst/>
          </a:prstGeom>
          <a:noFill/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857503" y="3045495"/>
            <a:ext cx="2674937" cy="9223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Data collection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Data treatment </a:t>
            </a:r>
          </a:p>
        </p:txBody>
      </p:sp>
      <p:cxnSp>
        <p:nvCxnSpPr>
          <p:cNvPr id="26" name="Connettore 2 7"/>
          <p:cNvCxnSpPr/>
          <p:nvPr/>
        </p:nvCxnSpPr>
        <p:spPr>
          <a:xfrm>
            <a:off x="2031628" y="2323182"/>
            <a:ext cx="0" cy="371475"/>
          </a:xfrm>
          <a:prstGeom prst="straightConnector1">
            <a:avLst/>
          </a:prstGeom>
          <a:noFill/>
          <a:ln w="38100" cap="flat" cmpd="sng" algn="ctr">
            <a:solidFill>
              <a:srgbClr val="0081A1"/>
            </a:solidFill>
            <a:prstDash val="solid"/>
            <a:tailEnd type="arrow"/>
          </a:ln>
          <a:effectLst/>
        </p:spPr>
      </p:cxnSp>
      <p:cxnSp>
        <p:nvCxnSpPr>
          <p:cNvPr id="27" name="Connettore 2 7"/>
          <p:cNvCxnSpPr/>
          <p:nvPr/>
        </p:nvCxnSpPr>
        <p:spPr>
          <a:xfrm>
            <a:off x="2031628" y="4194845"/>
            <a:ext cx="0" cy="371475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tailEnd type="arrow"/>
          </a:ln>
          <a:effectLst/>
        </p:spPr>
      </p:cxn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8820472" cy="108000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BE" sz="3000" dirty="0"/>
              <a:t> The StainlessSteelSlag (SSS) </a:t>
            </a:r>
            <a:r>
              <a:rPr lang="nl-BE" sz="3000" dirty="0" smtClean="0"/>
              <a:t>blocks: </a:t>
            </a:r>
            <a:r>
              <a:rPr lang="nl-BE" sz="3000" dirty="0"/>
              <a:t>LCA</a:t>
            </a:r>
            <a:endParaRPr lang="en-US" sz="3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</a:t>
            </a:r>
            <a:r>
              <a:rPr lang="nl-BE" dirty="0" smtClean="0"/>
              <a:t>LCA</a:t>
            </a:r>
            <a:endParaRPr lang="en-US" dirty="0"/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18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6562" y="5190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Inventory table</a:t>
            </a:r>
            <a:endParaRPr lang="nl-BE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22719" y="5482591"/>
            <a:ext cx="936000" cy="288000"/>
          </a:xfrm>
        </p:spPr>
        <p:txBody>
          <a:bodyPr/>
          <a:lstStyle/>
          <a:p>
            <a:fld id="{2E3170F3-97A2-46CA-9513-0AABCA275CBE}" type="slidenum">
              <a:rPr lang="nl-BE" smtClean="0"/>
              <a:pPr/>
              <a:t>19</a:t>
            </a:fld>
            <a:endParaRPr lang="nl-B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14079"/>
              </p:ext>
            </p:extLst>
          </p:nvPr>
        </p:nvGraphicFramePr>
        <p:xfrm>
          <a:off x="94223" y="874047"/>
          <a:ext cx="8784975" cy="5651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118465"/>
                <a:gridCol w="1133546"/>
                <a:gridCol w="1062698"/>
                <a:gridCol w="1204392"/>
                <a:gridCol w="1275238"/>
                <a:gridCol w="1275238"/>
                <a:gridCol w="1275238"/>
              </a:tblGrid>
              <a:tr h="10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Scenario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AA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Solid blocks (Alkali Activated)</a:t>
                      </a:r>
                      <a:endParaRPr lang="en-US" sz="1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 block=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2,2 kg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Scenario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AA</a:t>
                      </a:r>
                      <a:r>
                        <a:rPr lang="en-US" sz="1200" baseline="0" dirty="0" smtClean="0">
                          <a:effectLst/>
                        </a:rPr>
                        <a:t> Aerated</a:t>
                      </a:r>
                      <a:r>
                        <a:rPr lang="en-US" sz="1200" dirty="0" smtClean="0">
                          <a:effectLst/>
                        </a:rPr>
                        <a:t> blocks (Alkali Activated)</a:t>
                      </a:r>
                      <a:endParaRPr lang="en-US" sz="1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 block=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1,1 kg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Scenario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C-R solid blocks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(carbonated react)</a:t>
                      </a:r>
                      <a:endParaRPr lang="en-US" sz="1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 block= 2,1 kg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Scenario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C-C solid blocks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(carbonated </a:t>
                      </a:r>
                      <a:r>
                        <a:rPr lang="en-US" sz="1200" dirty="0" err="1" smtClean="0">
                          <a:effectLst/>
                        </a:rPr>
                        <a:t>chamb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 block = 2,1 kg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Scenario 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Concrete paver blocks</a:t>
                      </a:r>
                      <a:endParaRPr lang="en-US" sz="1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1 block = 2,1 kg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Scenario B Autoclaved concrete blocks</a:t>
                      </a:r>
                      <a:endParaRPr lang="en-US" sz="1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1 block = 0,6 kg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6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Density (g/cm³)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1,16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6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Weight of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FU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(kg)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58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107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107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134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25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070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INPUT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7070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Quantity of slag (kg)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395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NaOH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 (kg)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395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Na silicate (kg)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395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River Sand (kg)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395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Aluminum powder (kg)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395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Energy (kWh)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395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Boric oxide to stabilize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395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Water (kg)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4242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2_input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(kg)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42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Portland Cement (kg)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4242">
                <a:tc gridSpan="2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Limestone (kg)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</a:t>
            </a:r>
            <a:r>
              <a:rPr lang="nl-BE" dirty="0" smtClean="0"/>
              <a:t>LCA</a:t>
            </a:r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19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5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3281" y="548680"/>
            <a:ext cx="6673512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Industrial symbiosis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“In nature, there is no such thing as waste…”</a:t>
            </a:r>
          </a:p>
          <a:p>
            <a:r>
              <a:rPr lang="en-US" sz="2000" u="sng" dirty="0" smtClean="0">
                <a:solidFill>
                  <a:schemeClr val="tx1"/>
                </a:solidFill>
              </a:rPr>
              <a:t>IS </a:t>
            </a:r>
            <a:r>
              <a:rPr lang="en-US" sz="2000" u="sng" dirty="0" err="1" smtClean="0">
                <a:solidFill>
                  <a:schemeClr val="tx1"/>
                </a:solidFill>
              </a:rPr>
              <a:t>is</a:t>
            </a:r>
            <a:r>
              <a:rPr lang="en-US" sz="2000" u="sng" dirty="0" smtClean="0">
                <a:solidFill>
                  <a:schemeClr val="tx1"/>
                </a:solidFill>
              </a:rPr>
              <a:t> a system innovation aiming to share services, resources and by-products among different industries </a:t>
            </a:r>
          </a:p>
        </p:txBody>
      </p:sp>
      <p:pic>
        <p:nvPicPr>
          <p:cNvPr id="1028" name="Picture 4" descr="http://i.ytimg.com/vi/1yCYGOxnpSY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01148" y="2123786"/>
            <a:ext cx="5201937" cy="24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3280" y="2348880"/>
            <a:ext cx="6673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Industrial symbiosis in the steel sector</a:t>
            </a:r>
          </a:p>
          <a:p>
            <a:pPr marL="895350" indent="-352425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895350" indent="-3524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Flue gas and steam to nearby industries</a:t>
            </a:r>
          </a:p>
          <a:p>
            <a:pPr marL="542925"/>
            <a:endParaRPr lang="en-US" sz="2000" dirty="0">
              <a:solidFill>
                <a:schemeClr val="tx1"/>
              </a:solidFill>
            </a:endParaRPr>
          </a:p>
          <a:p>
            <a:pPr marL="895350" indent="-3524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 Furnace Slag (BFS) in cement production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3280" y="4797152"/>
            <a:ext cx="6673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…There is still a need for research focused on the </a:t>
            </a:r>
            <a:r>
              <a:rPr lang="en-US" sz="2000" i="1" dirty="0" err="1" smtClean="0">
                <a:solidFill>
                  <a:schemeClr val="tx1"/>
                </a:solidFill>
              </a:rPr>
              <a:t>valorisation</a:t>
            </a:r>
            <a:r>
              <a:rPr lang="en-US" sz="2000" i="1" dirty="0" smtClean="0">
                <a:solidFill>
                  <a:schemeClr val="tx1"/>
                </a:solidFill>
              </a:rPr>
              <a:t> of other residues whose potential is not explored at present:</a:t>
            </a:r>
          </a:p>
          <a:p>
            <a:pPr marL="895350" indent="-352425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 smtClean="0">
                <a:solidFill>
                  <a:srgbClr val="182B52"/>
                </a:solidFill>
              </a:rPr>
              <a:t> Industrial symbiosis in the steel sector</a:t>
            </a:r>
            <a:endParaRPr lang="en-US" sz="2800" b="1" dirty="0">
              <a:solidFill>
                <a:srgbClr val="182B52"/>
              </a:solidFill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44512" y="6597352"/>
            <a:ext cx="936000" cy="262392"/>
          </a:xfrm>
        </p:spPr>
        <p:txBody>
          <a:bodyPr/>
          <a:lstStyle/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2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3"/>
          <p:cNvSpPr/>
          <p:nvPr/>
        </p:nvSpPr>
        <p:spPr>
          <a:xfrm>
            <a:off x="1245815" y="858867"/>
            <a:ext cx="1571625" cy="150018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Goal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and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Scope</a:t>
            </a:r>
          </a:p>
        </p:txBody>
      </p:sp>
      <p:sp>
        <p:nvSpPr>
          <p:cNvPr id="7" name="Rettangolo 4"/>
          <p:cNvSpPr/>
          <p:nvPr/>
        </p:nvSpPr>
        <p:spPr>
          <a:xfrm>
            <a:off x="1245815" y="2644804"/>
            <a:ext cx="1571625" cy="15001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Inventory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Analysis</a:t>
            </a:r>
          </a:p>
        </p:txBody>
      </p:sp>
      <p:sp>
        <p:nvSpPr>
          <p:cNvPr id="8" name="Rettangolo 5"/>
          <p:cNvSpPr/>
          <p:nvPr/>
        </p:nvSpPr>
        <p:spPr>
          <a:xfrm>
            <a:off x="1245815" y="4502179"/>
            <a:ext cx="1571625" cy="1500188"/>
          </a:xfrm>
          <a:prstGeom prst="rect">
            <a:avLst/>
          </a:prstGeom>
          <a:solidFill>
            <a:srgbClr val="0081A1"/>
          </a:solidFill>
          <a:ln w="25400" cap="flat" cmpd="sng" algn="ctr">
            <a:solidFill>
              <a:srgbClr val="0081A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FFFFFF"/>
                </a:solidFill>
                <a:latin typeface="Arial"/>
              </a:rPr>
              <a:t>Impact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FFFFFF"/>
                </a:solidFill>
                <a:latin typeface="Arial"/>
              </a:rPr>
              <a:t>Assessment</a:t>
            </a:r>
          </a:p>
        </p:txBody>
      </p:sp>
      <p:sp>
        <p:nvSpPr>
          <p:cNvPr id="16" name="Rettangolo 13"/>
          <p:cNvSpPr>
            <a:spLocks noChangeArrowheads="1"/>
          </p:cNvSpPr>
          <p:nvPr/>
        </p:nvSpPr>
        <p:spPr bwMode="auto">
          <a:xfrm rot="16200000">
            <a:off x="-1610097" y="3071841"/>
            <a:ext cx="4929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600" smtClean="0">
                <a:solidFill>
                  <a:srgbClr val="000000"/>
                </a:solidFill>
                <a:latin typeface="Berlin Sans FB Demi" pitchFamily="34" charset="0"/>
              </a:rPr>
              <a:t>The LCA framework</a:t>
            </a:r>
          </a:p>
        </p:txBody>
      </p:sp>
      <p:cxnSp>
        <p:nvCxnSpPr>
          <p:cNvPr id="26" name="Connettore 2 7"/>
          <p:cNvCxnSpPr/>
          <p:nvPr/>
        </p:nvCxnSpPr>
        <p:spPr>
          <a:xfrm>
            <a:off x="2031628" y="2273329"/>
            <a:ext cx="0" cy="371475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tailEnd type="arrow"/>
          </a:ln>
          <a:effectLst/>
        </p:spPr>
      </p:cxnSp>
      <p:cxnSp>
        <p:nvCxnSpPr>
          <p:cNvPr id="27" name="Connettore 2 7"/>
          <p:cNvCxnSpPr/>
          <p:nvPr/>
        </p:nvCxnSpPr>
        <p:spPr>
          <a:xfrm>
            <a:off x="2031628" y="4144992"/>
            <a:ext cx="0" cy="371475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tailEnd type="arrow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2811090" y="5283229"/>
            <a:ext cx="3040063" cy="0"/>
          </a:xfrm>
          <a:prstGeom prst="line">
            <a:avLst/>
          </a:prstGeom>
          <a:noFill/>
          <a:ln w="25400" cap="flat" cmpd="sng" algn="ctr">
            <a:solidFill>
              <a:srgbClr val="0081A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Rectangle 23"/>
          <p:cNvSpPr/>
          <p:nvPr/>
        </p:nvSpPr>
        <p:spPr>
          <a:xfrm>
            <a:off x="5851153" y="4706967"/>
            <a:ext cx="2447925" cy="1152525"/>
          </a:xfrm>
          <a:prstGeom prst="rect">
            <a:avLst/>
          </a:prstGeom>
          <a:noFill/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5857503" y="4754468"/>
            <a:ext cx="2674937" cy="133882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Calculation method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Results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analysis 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n-US" sz="18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</a:t>
            </a:r>
            <a:r>
              <a:rPr lang="nl-BE" dirty="0" smtClean="0"/>
              <a:t>LCA</a:t>
            </a:r>
            <a:endParaRPr lang="en-US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20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3281" y="713270"/>
            <a:ext cx="91440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>
              <a:solidFill>
                <a:schemeClr val="tx1"/>
              </a:solidFill>
            </a:endParaRPr>
          </a:p>
          <a:p>
            <a:endParaRPr lang="nl-BE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36000" y="5517264"/>
            <a:ext cx="936000" cy="288000"/>
          </a:xfrm>
        </p:spPr>
        <p:txBody>
          <a:bodyPr/>
          <a:lstStyle/>
          <a:p>
            <a:fld id="{2E3170F3-97A2-46CA-9513-0AABCA275CBE}" type="slidenum">
              <a:rPr lang="nl-BE" smtClean="0"/>
              <a:pPr/>
              <a:t>21</a:t>
            </a:fld>
            <a:endParaRPr lang="nl-BE"/>
          </a:p>
        </p:txBody>
      </p:sp>
      <p:sp>
        <p:nvSpPr>
          <p:cNvPr id="139" name="Rectangle 138"/>
          <p:cNvSpPr/>
          <p:nvPr/>
        </p:nvSpPr>
        <p:spPr>
          <a:xfrm>
            <a:off x="0" y="2137246"/>
            <a:ext cx="1811338" cy="3228975"/>
          </a:xfrm>
          <a:prstGeom prst="rect">
            <a:avLst/>
          </a:prstGeom>
          <a:solidFill>
            <a:srgbClr val="B60058">
              <a:lumMod val="20000"/>
              <a:lumOff val="80000"/>
            </a:srgbClr>
          </a:solidFill>
          <a:ln w="9525" cap="flat" cmpd="sng" algn="ctr">
            <a:solidFill>
              <a:srgbClr val="B60058">
                <a:lumMod val="20000"/>
                <a:lumOff val="8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0" y="2197571"/>
            <a:ext cx="1811338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800" b="1" dirty="0">
                <a:solidFill>
                  <a:srgbClr val="0081A1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Raw Materials</a:t>
            </a:r>
          </a:p>
          <a:p>
            <a:pPr>
              <a:spcBef>
                <a:spcPct val="0"/>
              </a:spcBef>
              <a:defRPr/>
            </a:pPr>
            <a:r>
              <a:rPr lang="fr-CH" sz="1800" b="1" dirty="0">
                <a:solidFill>
                  <a:srgbClr val="0081A1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Land use</a:t>
            </a:r>
          </a:p>
          <a:p>
            <a:pPr>
              <a:spcBef>
                <a:spcPct val="0"/>
              </a:spcBef>
              <a:defRPr/>
            </a:pPr>
            <a:r>
              <a:rPr lang="fr-CH" sz="1800" b="1" dirty="0">
                <a:solidFill>
                  <a:srgbClr val="0081A1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CO</a:t>
            </a:r>
            <a:r>
              <a:rPr lang="fr-CH" sz="1800" b="1" baseline="-25000" dirty="0">
                <a:solidFill>
                  <a:srgbClr val="0081A1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2</a:t>
            </a:r>
          </a:p>
          <a:p>
            <a:pPr>
              <a:spcBef>
                <a:spcPct val="0"/>
              </a:spcBef>
              <a:defRPr/>
            </a:pPr>
            <a:r>
              <a:rPr lang="fr-CH" sz="1800" b="1" dirty="0">
                <a:solidFill>
                  <a:srgbClr val="0081A1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VOC</a:t>
            </a:r>
          </a:p>
          <a:p>
            <a:pPr>
              <a:spcBef>
                <a:spcPct val="0"/>
              </a:spcBef>
              <a:defRPr/>
            </a:pPr>
            <a:r>
              <a:rPr lang="fr-CH" sz="1800" b="1" dirty="0">
                <a:solidFill>
                  <a:srgbClr val="0081A1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P</a:t>
            </a:r>
          </a:p>
          <a:p>
            <a:pPr>
              <a:spcBef>
                <a:spcPct val="0"/>
              </a:spcBef>
              <a:defRPr/>
            </a:pPr>
            <a:r>
              <a:rPr lang="fr-CH" sz="1800" b="1" dirty="0">
                <a:solidFill>
                  <a:srgbClr val="0081A1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SO</a:t>
            </a:r>
            <a:r>
              <a:rPr lang="fr-CH" sz="1800" b="1" baseline="-25000" dirty="0">
                <a:solidFill>
                  <a:srgbClr val="0081A1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2</a:t>
            </a:r>
          </a:p>
          <a:p>
            <a:pPr>
              <a:spcBef>
                <a:spcPct val="0"/>
              </a:spcBef>
              <a:defRPr/>
            </a:pPr>
            <a:r>
              <a:rPr lang="fr-CH" sz="1800" b="1" dirty="0" err="1">
                <a:solidFill>
                  <a:srgbClr val="0081A1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NO</a:t>
            </a:r>
            <a:r>
              <a:rPr lang="fr-CH" sz="1800" b="1" baseline="-25000" dirty="0" err="1">
                <a:solidFill>
                  <a:srgbClr val="0081A1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x</a:t>
            </a:r>
            <a:endParaRPr lang="fr-CH" sz="1800" b="1" baseline="-25000" dirty="0">
              <a:solidFill>
                <a:srgbClr val="0081A1">
                  <a:lumMod val="75000"/>
                </a:srgbClr>
              </a:solidFill>
              <a:latin typeface="Arial"/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fr-CH" sz="1800" b="1" dirty="0">
                <a:solidFill>
                  <a:srgbClr val="0081A1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CFC</a:t>
            </a:r>
          </a:p>
          <a:p>
            <a:pPr>
              <a:spcBef>
                <a:spcPct val="0"/>
              </a:spcBef>
              <a:defRPr/>
            </a:pPr>
            <a:r>
              <a:rPr lang="fr-CH" sz="1800" b="1" dirty="0">
                <a:solidFill>
                  <a:srgbClr val="0081A1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PAH</a:t>
            </a:r>
          </a:p>
          <a:p>
            <a:pPr>
              <a:spcBef>
                <a:spcPct val="0"/>
              </a:spcBef>
              <a:defRPr/>
            </a:pPr>
            <a:r>
              <a:rPr lang="fr-CH" sz="1800" b="1" dirty="0">
                <a:solidFill>
                  <a:srgbClr val="0081A1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DDT</a:t>
            </a:r>
          </a:p>
          <a:p>
            <a:pPr>
              <a:spcBef>
                <a:spcPct val="0"/>
              </a:spcBef>
              <a:defRPr/>
            </a:pPr>
            <a:endParaRPr lang="en-GB" sz="2000" dirty="0">
              <a:solidFill>
                <a:srgbClr val="0081A1">
                  <a:lumMod val="75000"/>
                </a:srgbClr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178050" y="1402233"/>
            <a:ext cx="1800225" cy="215900"/>
          </a:xfrm>
          <a:prstGeom prst="rect">
            <a:avLst/>
          </a:prstGeom>
          <a:solidFill>
            <a:srgbClr val="DAD002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Ozone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depletion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178050" y="1618133"/>
            <a:ext cx="1800225" cy="215900"/>
          </a:xfrm>
          <a:prstGeom prst="rect">
            <a:avLst/>
          </a:prstGeom>
          <a:solidFill>
            <a:srgbClr val="DAD002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Human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toxicity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178050" y="1835621"/>
            <a:ext cx="1800225" cy="215900"/>
          </a:xfrm>
          <a:prstGeom prst="rect">
            <a:avLst/>
          </a:prstGeom>
          <a:solidFill>
            <a:srgbClr val="DAD002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Radiation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178050" y="2051521"/>
            <a:ext cx="1800225" cy="215900"/>
          </a:xfrm>
          <a:prstGeom prst="rect">
            <a:avLst/>
          </a:prstGeom>
          <a:solidFill>
            <a:srgbClr val="DAD002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Ozoneformation</a:t>
            </a: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178050" y="2275358"/>
            <a:ext cx="1800225" cy="215900"/>
          </a:xfrm>
          <a:prstGeom prst="rect">
            <a:avLst/>
          </a:prstGeom>
          <a:solidFill>
            <a:srgbClr val="DAD002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Particules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form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178050" y="2491258"/>
            <a:ext cx="1800225" cy="215900"/>
          </a:xfrm>
          <a:prstGeom prst="rect">
            <a:avLst/>
          </a:prstGeom>
          <a:gradFill rotWithShape="1">
            <a:gsLst>
              <a:gs pos="100000">
                <a:srgbClr val="DAD002">
                  <a:tint val="100000"/>
                  <a:shade val="100000"/>
                  <a:satMod val="130000"/>
                </a:srgbClr>
              </a:gs>
              <a:gs pos="0">
                <a:srgbClr val="88AB33"/>
              </a:gs>
            </a:gsLst>
            <a:lin ang="16200000" scaled="0"/>
          </a:gra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Climate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 change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185988" y="2797646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Terr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.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ecotox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185988" y="3050058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Terr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.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acidif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195513" y="3289771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Agr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. land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occ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195513" y="3499321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Urban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. land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occ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2185988" y="3734271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Nat. land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transf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178050" y="3983508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Marine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ecotox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178050" y="4220046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Marine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eutr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178050" y="4462933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Freshwater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eutr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178050" y="4718521"/>
            <a:ext cx="1800225" cy="215900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Freshw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.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Ecotox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173288" y="5028083"/>
            <a:ext cx="1800225" cy="215900"/>
          </a:xfrm>
          <a:prstGeom prst="rect">
            <a:avLst/>
          </a:prstGeom>
          <a:solidFill>
            <a:srgbClr val="D57C24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Fossil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 fuel cons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173288" y="5285258"/>
            <a:ext cx="1800225" cy="215900"/>
          </a:xfrm>
          <a:prstGeom prst="rect">
            <a:avLst/>
          </a:prstGeom>
          <a:solidFill>
            <a:srgbClr val="D57C24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Mineral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 cons.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173288" y="5524971"/>
            <a:ext cx="1800225" cy="215900"/>
          </a:xfrm>
          <a:prstGeom prst="rect">
            <a:avLst/>
          </a:prstGeom>
          <a:solidFill>
            <a:srgbClr val="D57C24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Water cons.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229100" y="1865783"/>
            <a:ext cx="1279525" cy="371475"/>
          </a:xfrm>
          <a:prstGeom prst="rect">
            <a:avLst/>
          </a:prstGeom>
          <a:solidFill>
            <a:srgbClr val="DAD002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Damage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229100" y="3696171"/>
            <a:ext cx="1279525" cy="371475"/>
          </a:xfrm>
          <a:prstGeom prst="rect">
            <a:avLst/>
          </a:prstGeom>
          <a:solidFill>
            <a:srgbClr val="88AB33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Damage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211638" y="5243983"/>
            <a:ext cx="1296987" cy="371475"/>
          </a:xfrm>
          <a:prstGeom prst="rect">
            <a:avLst/>
          </a:prstGeom>
          <a:solidFill>
            <a:srgbClr val="D57C24">
              <a:lumMod val="60000"/>
              <a:lumOff val="40000"/>
            </a:srgbClr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dirty="0">
                <a:ln>
                  <a:noFill/>
                </a:ln>
                <a:solidFill>
                  <a:srgbClr val="006EA7"/>
                </a:solidFill>
                <a:effectLst/>
                <a:uLnTx/>
                <a:uFillTx/>
                <a:latin typeface="Arial"/>
              </a:rPr>
              <a:t>Damage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6EA7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029325" y="1726083"/>
            <a:ext cx="1655763" cy="6413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Human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Health</a:t>
            </a:r>
            <a:endParaRPr kumimoji="0" lang="fr-CH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fr-CH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Daly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)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049963" y="3591396"/>
            <a:ext cx="1420812" cy="6413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Ecosystems</a:t>
            </a:r>
            <a:endParaRPr kumimoji="0" lang="fr-CH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Species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yr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.)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6029325" y="5109046"/>
            <a:ext cx="1254125" cy="6413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Resources</a:t>
            </a:r>
            <a:endParaRPr kumimoji="0" lang="fr-CH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Cost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)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5" name="Title 1"/>
          <p:cNvSpPr txBox="1">
            <a:spLocks/>
          </p:cNvSpPr>
          <p:nvPr/>
        </p:nvSpPr>
        <p:spPr bwMode="auto">
          <a:xfrm>
            <a:off x="0" y="42752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en-US" sz="3000" dirty="0" err="1" smtClean="0">
                <a:solidFill>
                  <a:srgbClr val="006EA7"/>
                </a:solidFill>
                <a:latin typeface="Arial" charset="0"/>
                <a:cs typeface="Arial" charset="0"/>
              </a:rPr>
              <a:t>Calculation</a:t>
            </a:r>
            <a:r>
              <a:rPr lang="de-DE" altLang="en-US" sz="3000" dirty="0" smtClean="0">
                <a:solidFill>
                  <a:srgbClr val="006EA7"/>
                </a:solidFill>
                <a:latin typeface="Arial" charset="0"/>
                <a:cs typeface="Arial" charset="0"/>
              </a:rPr>
              <a:t> </a:t>
            </a:r>
            <a:r>
              <a:rPr lang="de-DE" altLang="en-US" sz="3000" dirty="0" err="1">
                <a:solidFill>
                  <a:srgbClr val="006EA7"/>
                </a:solidFill>
                <a:latin typeface="Arial" charset="0"/>
                <a:cs typeface="Arial" charset="0"/>
              </a:rPr>
              <a:t>methodology</a:t>
            </a:r>
            <a:endParaRPr lang="de-DE" altLang="en-US" sz="3000" dirty="0">
              <a:solidFill>
                <a:srgbClr val="006EA7"/>
              </a:solidFill>
              <a:latin typeface="Arial" charset="0"/>
              <a:cs typeface="Arial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243888" y="2800821"/>
            <a:ext cx="877887" cy="2227262"/>
          </a:xfrm>
          <a:prstGeom prst="rect">
            <a:avLst/>
          </a:prstGeom>
          <a:solidFill>
            <a:srgbClr val="0081A1"/>
          </a:soli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Single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Score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7" name="Right Arrow 166"/>
          <p:cNvSpPr/>
          <p:nvPr/>
        </p:nvSpPr>
        <p:spPr>
          <a:xfrm>
            <a:off x="1811338" y="3659658"/>
            <a:ext cx="361950" cy="323850"/>
          </a:xfrm>
          <a:prstGeom prst="rightArrow">
            <a:avLst/>
          </a:prstGeom>
          <a:gradFill rotWithShape="1">
            <a:gsLst>
              <a:gs pos="0">
                <a:srgbClr val="0081A1">
                  <a:tint val="100000"/>
                  <a:shade val="100000"/>
                  <a:satMod val="130000"/>
                </a:srgbClr>
              </a:gs>
              <a:gs pos="100000">
                <a:srgbClr val="0081A1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8" name="Right Brace 167"/>
          <p:cNvSpPr/>
          <p:nvPr/>
        </p:nvSpPr>
        <p:spPr>
          <a:xfrm>
            <a:off x="3995738" y="1402233"/>
            <a:ext cx="215900" cy="1304925"/>
          </a:xfrm>
          <a:prstGeom prst="rightBrac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9" name="Right Brace 168"/>
          <p:cNvSpPr/>
          <p:nvPr/>
        </p:nvSpPr>
        <p:spPr>
          <a:xfrm>
            <a:off x="4022725" y="2491258"/>
            <a:ext cx="188913" cy="2443163"/>
          </a:xfrm>
          <a:prstGeom prst="rightBrac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0" name="Right Brace 169"/>
          <p:cNvSpPr/>
          <p:nvPr/>
        </p:nvSpPr>
        <p:spPr>
          <a:xfrm>
            <a:off x="4022725" y="5037608"/>
            <a:ext cx="188913" cy="703263"/>
          </a:xfrm>
          <a:prstGeom prst="rightBrac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1" name="Right Arrow 170"/>
          <p:cNvSpPr/>
          <p:nvPr/>
        </p:nvSpPr>
        <p:spPr>
          <a:xfrm>
            <a:off x="5505450" y="1889596"/>
            <a:ext cx="523875" cy="323850"/>
          </a:xfrm>
          <a:prstGeom prst="rightArrow">
            <a:avLst/>
          </a:prstGeom>
          <a:gradFill rotWithShape="1">
            <a:gsLst>
              <a:gs pos="0">
                <a:srgbClr val="0081A1">
                  <a:tint val="100000"/>
                  <a:shade val="100000"/>
                  <a:satMod val="130000"/>
                </a:srgbClr>
              </a:gs>
              <a:gs pos="100000">
                <a:srgbClr val="0081A1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2" name="Right Arrow 171"/>
          <p:cNvSpPr/>
          <p:nvPr/>
        </p:nvSpPr>
        <p:spPr>
          <a:xfrm>
            <a:off x="5526088" y="3748558"/>
            <a:ext cx="523875" cy="325438"/>
          </a:xfrm>
          <a:prstGeom prst="rightArrow">
            <a:avLst/>
          </a:prstGeom>
          <a:gradFill rotWithShape="1">
            <a:gsLst>
              <a:gs pos="0">
                <a:srgbClr val="0081A1">
                  <a:tint val="100000"/>
                  <a:shade val="100000"/>
                  <a:satMod val="130000"/>
                </a:srgbClr>
              </a:gs>
              <a:gs pos="100000">
                <a:srgbClr val="0081A1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3" name="Right Arrow 172"/>
          <p:cNvSpPr/>
          <p:nvPr/>
        </p:nvSpPr>
        <p:spPr>
          <a:xfrm>
            <a:off x="5505450" y="5290021"/>
            <a:ext cx="523875" cy="323850"/>
          </a:xfrm>
          <a:prstGeom prst="rightArrow">
            <a:avLst/>
          </a:prstGeom>
          <a:gradFill rotWithShape="1">
            <a:gsLst>
              <a:gs pos="0">
                <a:srgbClr val="0081A1">
                  <a:tint val="100000"/>
                  <a:shade val="100000"/>
                  <a:satMod val="130000"/>
                </a:srgbClr>
              </a:gs>
              <a:gs pos="100000">
                <a:srgbClr val="0081A1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81A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74" name="Straight Arrow Connector 173"/>
          <p:cNvCxnSpPr>
            <a:stCxn id="162" idx="3"/>
            <a:endCxn id="166" idx="0"/>
          </p:cNvCxnSpPr>
          <p:nvPr/>
        </p:nvCxnSpPr>
        <p:spPr>
          <a:xfrm>
            <a:off x="7685088" y="2046758"/>
            <a:ext cx="996950" cy="754063"/>
          </a:xfrm>
          <a:prstGeom prst="straightConnector1">
            <a:avLst/>
          </a:prstGeom>
          <a:noFill/>
          <a:ln w="25400" cap="flat" cmpd="sng" algn="ctr">
            <a:solidFill>
              <a:srgbClr val="0081A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5" name="Straight Arrow Connector 174"/>
          <p:cNvCxnSpPr>
            <a:stCxn id="163" idx="3"/>
            <a:endCxn id="166" idx="1"/>
          </p:cNvCxnSpPr>
          <p:nvPr/>
        </p:nvCxnSpPr>
        <p:spPr>
          <a:xfrm>
            <a:off x="7470775" y="3912071"/>
            <a:ext cx="773113" cy="1587"/>
          </a:xfrm>
          <a:prstGeom prst="straightConnector1">
            <a:avLst/>
          </a:prstGeom>
          <a:noFill/>
          <a:ln w="25400" cap="flat" cmpd="sng" algn="ctr">
            <a:solidFill>
              <a:srgbClr val="0081A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6" name="Straight Arrow Connector 175"/>
          <p:cNvCxnSpPr>
            <a:stCxn id="164" idx="3"/>
            <a:endCxn id="166" idx="2"/>
          </p:cNvCxnSpPr>
          <p:nvPr/>
        </p:nvCxnSpPr>
        <p:spPr>
          <a:xfrm flipV="1">
            <a:off x="7283450" y="5028083"/>
            <a:ext cx="1398588" cy="401638"/>
          </a:xfrm>
          <a:prstGeom prst="straightConnector1">
            <a:avLst/>
          </a:prstGeom>
          <a:noFill/>
          <a:ln w="25400" cap="flat" cmpd="sng" algn="ctr">
            <a:solidFill>
              <a:srgbClr val="0081A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7" name="Rectangle 17"/>
          <p:cNvSpPr>
            <a:spLocks noChangeArrowheads="1"/>
          </p:cNvSpPr>
          <p:nvPr/>
        </p:nvSpPr>
        <p:spPr bwMode="auto">
          <a:xfrm>
            <a:off x="234950" y="1089496"/>
            <a:ext cx="1390650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fr-CH" sz="16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Substances</a:t>
            </a:r>
            <a:endParaRPr lang="en-GB" sz="1600" b="1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78" name="Rectangle 17"/>
          <p:cNvSpPr>
            <a:spLocks noChangeArrowheads="1"/>
          </p:cNvSpPr>
          <p:nvPr/>
        </p:nvSpPr>
        <p:spPr bwMode="auto">
          <a:xfrm>
            <a:off x="2484438" y="1111721"/>
            <a:ext cx="1177925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Midpoints</a:t>
            </a:r>
          </a:p>
        </p:txBody>
      </p:sp>
      <p:sp>
        <p:nvSpPr>
          <p:cNvPr id="179" name="Rectangle 17"/>
          <p:cNvSpPr>
            <a:spLocks noChangeArrowheads="1"/>
          </p:cNvSpPr>
          <p:nvPr/>
        </p:nvSpPr>
        <p:spPr bwMode="auto">
          <a:xfrm>
            <a:off x="6029325" y="1111721"/>
            <a:ext cx="1176338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Endpoints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>
            <a:off x="611188" y="5869657"/>
            <a:ext cx="78486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1" name="Rectangle 17"/>
          <p:cNvSpPr>
            <a:spLocks noChangeArrowheads="1"/>
          </p:cNvSpPr>
          <p:nvPr/>
        </p:nvSpPr>
        <p:spPr bwMode="auto">
          <a:xfrm>
            <a:off x="234950" y="5517232"/>
            <a:ext cx="1384300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Uncertainty</a:t>
            </a:r>
          </a:p>
        </p:txBody>
      </p:sp>
      <p:sp>
        <p:nvSpPr>
          <p:cNvPr id="182" name="Title 1"/>
          <p:cNvSpPr txBox="1">
            <a:spLocks/>
          </p:cNvSpPr>
          <p:nvPr/>
        </p:nvSpPr>
        <p:spPr bwMode="auto">
          <a:xfrm>
            <a:off x="317500" y="857721"/>
            <a:ext cx="8435975" cy="42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en-US" sz="2000" dirty="0" err="1">
                <a:solidFill>
                  <a:srgbClr val="006EA7"/>
                </a:solidFill>
                <a:latin typeface="Arial" charset="0"/>
                <a:cs typeface="Arial" charset="0"/>
              </a:rPr>
              <a:t>ReCiPe</a:t>
            </a:r>
            <a:endParaRPr lang="de-DE" altLang="en-US" sz="2000" dirty="0">
              <a:solidFill>
                <a:srgbClr val="006EA7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</a:t>
            </a:r>
            <a:r>
              <a:rPr lang="nl-BE" dirty="0" smtClean="0"/>
              <a:t>LCA</a:t>
            </a:r>
            <a:endParaRPr lang="en-US" dirty="0"/>
          </a:p>
        </p:txBody>
      </p:sp>
      <p:sp>
        <p:nvSpPr>
          <p:cNvPr id="51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21</a:t>
            </a:fld>
            <a:endParaRPr lang="nl-BE" sz="1100" b="1" dirty="0">
              <a:solidFill>
                <a:schemeClr val="bg2"/>
              </a:solidFill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934308"/>
              </p:ext>
            </p:extLst>
          </p:nvPr>
        </p:nvGraphicFramePr>
        <p:xfrm>
          <a:off x="4103689" y="958501"/>
          <a:ext cx="5040310" cy="499526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520154"/>
                <a:gridCol w="1260078"/>
                <a:gridCol w="1260078"/>
              </a:tblGrid>
              <a:tr h="349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Impact category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Total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Unit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13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Climate change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4,041874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kg CO2 eq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56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Ozone depletion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2,96E-07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kg CFC-11 eq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56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Terrestrial acidification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0,017053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kg SO2 eq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56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Freshwater eutrophication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0,003442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kg P eq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56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Marine eutrophication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0,001289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kg N eq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56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Human toxicity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3,274149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kg 1,4-DB eq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42066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Photochemical oxidant formation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0,010805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kg NMVOC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56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Particulate matter formation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0,005966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kg PM10 eq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56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Terrestrial ecotoxicity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0,000379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kg 1,4-DB eq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56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Freshwater </a:t>
                      </a:r>
                      <a:r>
                        <a:rPr lang="en-GB" sz="1400" u="none" strike="noStrike" dirty="0" err="1">
                          <a:effectLst/>
                        </a:rPr>
                        <a:t>ecotoxicity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0,019231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kg 1,4-DB eq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56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Marine ecotoxicity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0,022642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kg 1,4-DB eq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56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Ionising radiation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2,547385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kBq U235 eq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56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Agricultural land occupation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0,122318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m2a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56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Urban land occupation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0,052585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m2a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56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Natural land transformation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0,00107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13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Water depletion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26,3019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13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Metal depletion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0,171878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kg Fe eq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  <a:tr h="213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Fossil depletion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1,149028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kg oil </a:t>
                      </a:r>
                      <a:r>
                        <a:rPr lang="en-GB" sz="1400" u="none" strike="noStrike" dirty="0" err="1">
                          <a:effectLst/>
                        </a:rPr>
                        <a:t>eq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2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0093186\Dropbox\PhD\Conferences\2015-04-15_Slag Valorization Symposium_Leuven\1 comparis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r="20363" b="8053"/>
          <a:stretch/>
        </p:blipFill>
        <p:spPr bwMode="auto">
          <a:xfrm>
            <a:off x="323528" y="620688"/>
            <a:ext cx="78488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8820472" cy="108000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BE" sz="3000" dirty="0"/>
              <a:t> The StainlessSteelSlag (SSS) </a:t>
            </a:r>
            <a:r>
              <a:rPr lang="nl-BE" sz="3000" dirty="0" smtClean="0"/>
              <a:t>blocks: LCIA</a:t>
            </a:r>
            <a:endParaRPr lang="en-US" sz="3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</a:t>
            </a:r>
            <a:r>
              <a:rPr lang="nl-BE" dirty="0" smtClean="0"/>
              <a:t>LCA </a:t>
            </a:r>
            <a:r>
              <a:rPr lang="nl-BE" dirty="0" err="1" smtClean="0"/>
              <a:t>Results</a:t>
            </a:r>
            <a:r>
              <a:rPr lang="nl-BE" dirty="0" smtClean="0"/>
              <a:t> (1)</a:t>
            </a:r>
          </a:p>
          <a:p>
            <a:r>
              <a:rPr lang="en-US" sz="2000" b="0" dirty="0" smtClean="0"/>
              <a:t> Comparison 1: Solid AA/CC/CR vs Concrete paver</a:t>
            </a: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644686" y="3140968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82B52"/>
                </a:solidFill>
              </a:rPr>
              <a:t>Environmental points</a:t>
            </a:r>
            <a:endParaRPr lang="en-US" sz="1200" dirty="0">
              <a:solidFill>
                <a:srgbClr val="182B52"/>
              </a:solidFill>
            </a:endParaRPr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22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8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0093186\Dropbox\PhD\Conferences\2015-04-15_Slag Valorization Symposium_Leuven\2 compari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910850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68622" y="3140968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82B52"/>
                </a:solidFill>
              </a:rPr>
              <a:t>Environmental points</a:t>
            </a:r>
            <a:endParaRPr lang="en-US" sz="1200" dirty="0">
              <a:solidFill>
                <a:srgbClr val="182B52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23</a:t>
            </a:fld>
            <a:endParaRPr lang="nl-BE" sz="1100" b="1" dirty="0">
              <a:solidFill>
                <a:schemeClr val="bg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</a:t>
            </a:r>
            <a:r>
              <a:rPr lang="nl-BE" dirty="0" smtClean="0"/>
              <a:t>LCA </a:t>
            </a:r>
            <a:r>
              <a:rPr lang="nl-BE" dirty="0" err="1" smtClean="0"/>
              <a:t>Results</a:t>
            </a:r>
            <a:r>
              <a:rPr lang="nl-BE" dirty="0" smtClean="0"/>
              <a:t> (1)</a:t>
            </a:r>
          </a:p>
          <a:p>
            <a:r>
              <a:rPr lang="en-US" sz="2000" b="0" dirty="0" smtClean="0"/>
              <a:t> Comparison 2: Aerated AA vs Aerated Concrete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0534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0688"/>
            <a:ext cx="9144000" cy="563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tx1"/>
                </a:solidFill>
              </a:rPr>
              <a:t>Positive: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Saving energy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Alkali activated and carbonated (in chamber) SSS blocks lower the energy </a:t>
            </a:r>
            <a:r>
              <a:rPr lang="en-GB" sz="1800" dirty="0">
                <a:solidFill>
                  <a:schemeClr val="tx1"/>
                </a:solidFill>
              </a:rPr>
              <a:t>consumption (electricity or fossil fuels), which is the highest impact for conventional </a:t>
            </a:r>
            <a:r>
              <a:rPr lang="en-GB" sz="1800" dirty="0" smtClean="0">
                <a:solidFill>
                  <a:schemeClr val="tx1"/>
                </a:solidFill>
              </a:rPr>
              <a:t>concrete blocks </a:t>
            </a:r>
            <a:r>
              <a:rPr lang="en-GB" sz="1800" dirty="0">
                <a:solidFill>
                  <a:schemeClr val="tx1"/>
                </a:solidFill>
              </a:rPr>
              <a:t>(during </a:t>
            </a:r>
            <a:r>
              <a:rPr lang="en-GB" sz="1800" dirty="0" smtClean="0">
                <a:solidFill>
                  <a:schemeClr val="tx1"/>
                </a:solidFill>
              </a:rPr>
              <a:t>production of cement and binders).</a:t>
            </a:r>
          </a:p>
          <a:p>
            <a:r>
              <a:rPr lang="en-US" sz="2200" b="1" u="sng" dirty="0">
                <a:solidFill>
                  <a:schemeClr val="tx1"/>
                </a:solidFill>
              </a:rPr>
              <a:t>Negative: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</a:rPr>
              <a:t>Alkali production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</a:rPr>
              <a:t>CO</a:t>
            </a:r>
            <a:r>
              <a:rPr lang="en-GB" sz="2000" baseline="-25000" dirty="0" smtClean="0">
                <a:solidFill>
                  <a:schemeClr val="tx1"/>
                </a:solidFill>
              </a:rPr>
              <a:t>2</a:t>
            </a:r>
            <a:r>
              <a:rPr lang="en-GB" sz="2000" dirty="0" smtClean="0">
                <a:solidFill>
                  <a:schemeClr val="tx1"/>
                </a:solidFill>
              </a:rPr>
              <a:t> stream required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</a:rPr>
              <a:t>Energy consumption in the reactor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200" b="1" u="sng" dirty="0">
                <a:solidFill>
                  <a:schemeClr val="tx1"/>
                </a:solidFill>
              </a:rPr>
              <a:t>In terms of industrial symbiosis </a:t>
            </a:r>
            <a:endParaRPr lang="en-GB" sz="22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</a:rPr>
              <a:t>SSS </a:t>
            </a:r>
            <a:r>
              <a:rPr lang="en-GB" sz="2000" dirty="0" err="1" smtClean="0">
                <a:solidFill>
                  <a:schemeClr val="tx1"/>
                </a:solidFill>
              </a:rPr>
              <a:t>valorization</a:t>
            </a:r>
            <a:r>
              <a:rPr lang="en-GB" sz="2000" dirty="0" smtClean="0">
                <a:solidFill>
                  <a:schemeClr val="tx1"/>
                </a:solidFill>
              </a:rPr>
              <a:t> scenarios have higher impact that current no </a:t>
            </a:r>
            <a:r>
              <a:rPr lang="en-GB" sz="2000" dirty="0" err="1" smtClean="0">
                <a:solidFill>
                  <a:schemeClr val="tx1"/>
                </a:solidFill>
              </a:rPr>
              <a:t>valorization</a:t>
            </a:r>
            <a:r>
              <a:rPr lang="en-GB" sz="2000" dirty="0" smtClean="0">
                <a:solidFill>
                  <a:schemeClr val="tx1"/>
                </a:solidFill>
              </a:rPr>
              <a:t> scenario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</a:rPr>
              <a:t>Looking at a long term, the substitution of traditional concrete with new material from SSS reduces the total environmental impact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</a:rPr>
              <a:t>Industrial symbiosis presents advantages, but also limitations ( the case of carbonation in reactor)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</a:t>
            </a:r>
            <a:r>
              <a:rPr lang="nl-BE" dirty="0" err="1" smtClean="0"/>
              <a:t>Conclusions</a:t>
            </a: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24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</a:t>
            </a:r>
            <a:r>
              <a:rPr lang="nl-BE" dirty="0" err="1" smtClean="0"/>
              <a:t>Conclusions</a:t>
            </a: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25</a:t>
            </a:fld>
            <a:endParaRPr lang="nl-BE" sz="1100" b="1" dirty="0">
              <a:solidFill>
                <a:schemeClr val="bg2"/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-12175" y="692696"/>
            <a:ext cx="9156175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Multidisciplinary paper</a:t>
            </a:r>
          </a:p>
          <a:p>
            <a:r>
              <a:rPr lang="en-US" sz="1800" b="1" i="1" dirty="0" smtClean="0">
                <a:solidFill>
                  <a:schemeClr val="tx1"/>
                </a:solidFill>
              </a:rPr>
              <a:t>Construction </a:t>
            </a:r>
            <a:r>
              <a:rPr lang="en-US" sz="1800" b="1" i="1" dirty="0">
                <a:solidFill>
                  <a:schemeClr val="tx1"/>
                </a:solidFill>
              </a:rPr>
              <a:t>materials from stainless steel slags: Technical </a:t>
            </a:r>
            <a:r>
              <a:rPr lang="en-US" sz="1800" b="1" i="1" dirty="0" smtClean="0">
                <a:solidFill>
                  <a:schemeClr val="tx1"/>
                </a:solidFill>
              </a:rPr>
              <a:t>aspects, environmental benefits and </a:t>
            </a:r>
            <a:r>
              <a:rPr lang="en-US" sz="1800" b="1" i="1" dirty="0">
                <a:solidFill>
                  <a:schemeClr val="tx1"/>
                </a:solidFill>
              </a:rPr>
              <a:t>economic </a:t>
            </a:r>
            <a:r>
              <a:rPr lang="en-US" sz="1800" b="1" i="1" dirty="0" smtClean="0">
                <a:solidFill>
                  <a:schemeClr val="tx1"/>
                </a:solidFill>
              </a:rPr>
              <a:t>opportunities; Journal of industrial ecology; 2015</a:t>
            </a:r>
          </a:p>
          <a:p>
            <a:r>
              <a:rPr lang="en-US" sz="1600" i="1" dirty="0">
                <a:solidFill>
                  <a:schemeClr val="tx1"/>
                </a:solidFill>
              </a:rPr>
              <a:t>Muhammad </a:t>
            </a:r>
            <a:r>
              <a:rPr lang="en-US" sz="1600" i="1" dirty="0" smtClean="0">
                <a:solidFill>
                  <a:schemeClr val="tx1"/>
                </a:solidFill>
              </a:rPr>
              <a:t>Salman, </a:t>
            </a:r>
            <a:r>
              <a:rPr lang="en-US" sz="1600" i="1" dirty="0">
                <a:solidFill>
                  <a:schemeClr val="tx1"/>
                </a:solidFill>
              </a:rPr>
              <a:t>Maarten </a:t>
            </a:r>
            <a:r>
              <a:rPr lang="en-US" sz="1600" i="1" dirty="0" smtClean="0">
                <a:solidFill>
                  <a:schemeClr val="tx1"/>
                </a:solidFill>
              </a:rPr>
              <a:t>Dubois, </a:t>
            </a:r>
            <a:r>
              <a:rPr lang="en-US" sz="1600" i="1" dirty="0">
                <a:solidFill>
                  <a:schemeClr val="tx1"/>
                </a:solidFill>
              </a:rPr>
              <a:t>Andrea Di </a:t>
            </a:r>
            <a:r>
              <a:rPr lang="en-US" sz="1600" i="1" dirty="0" smtClean="0">
                <a:solidFill>
                  <a:schemeClr val="tx1"/>
                </a:solidFill>
              </a:rPr>
              <a:t>Maria, </a:t>
            </a:r>
            <a:r>
              <a:rPr lang="en-US" sz="1600" i="1" dirty="0">
                <a:solidFill>
                  <a:schemeClr val="tx1"/>
                </a:solidFill>
              </a:rPr>
              <a:t>Karel Van </a:t>
            </a:r>
            <a:r>
              <a:rPr lang="en-US" sz="1600" i="1" dirty="0" smtClean="0">
                <a:solidFill>
                  <a:schemeClr val="tx1"/>
                </a:solidFill>
              </a:rPr>
              <a:t>Acker, </a:t>
            </a:r>
            <a:r>
              <a:rPr lang="en-US" sz="1600" i="1" dirty="0">
                <a:solidFill>
                  <a:schemeClr val="tx1"/>
                </a:solidFill>
              </a:rPr>
              <a:t>Koen van </a:t>
            </a:r>
            <a:r>
              <a:rPr lang="en-US" sz="1600" i="1" dirty="0" err="1" smtClean="0">
                <a:solidFill>
                  <a:schemeClr val="tx1"/>
                </a:solidFill>
              </a:rPr>
              <a:t>Balen</a:t>
            </a:r>
            <a:endParaRPr lang="en-US" sz="1600" i="1" dirty="0" smtClean="0">
              <a:solidFill>
                <a:schemeClr val="tx1"/>
              </a:solidFill>
            </a:endParaRPr>
          </a:p>
          <a:p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3764"/>
            <a:ext cx="9144000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Technical aspect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Is </a:t>
            </a:r>
            <a:r>
              <a:rPr lang="en-US" sz="1600" dirty="0">
                <a:solidFill>
                  <a:schemeClr val="tx1"/>
                </a:solidFill>
              </a:rPr>
              <a:t>it possible to make bricks from slags which fulfil the  current normative requirements in terms of shear stress and bearing capacity? </a:t>
            </a:r>
            <a:endParaRPr lang="en-US" sz="1600" b="1" u="sng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Environmental Aspect</a:t>
            </a:r>
          </a:p>
          <a:p>
            <a:r>
              <a:rPr lang="en-US" sz="1600" u="sng" dirty="0" smtClean="0">
                <a:solidFill>
                  <a:schemeClr val="tx1"/>
                </a:solidFill>
              </a:rPr>
              <a:t>Looking </a:t>
            </a:r>
            <a:r>
              <a:rPr lang="en-US" sz="1600" u="sng" dirty="0">
                <a:solidFill>
                  <a:schemeClr val="tx1"/>
                </a:solidFill>
              </a:rPr>
              <a:t>at the whole life cycle, what are the environmental benefits of using these new bricks compared to traditional bricks</a:t>
            </a:r>
            <a:r>
              <a:rPr lang="en-US" sz="1600" u="sng" dirty="0" smtClean="0">
                <a:solidFill>
                  <a:schemeClr val="tx1"/>
                </a:solidFill>
              </a:rPr>
              <a:t>? </a:t>
            </a:r>
            <a:endParaRPr lang="en-US" sz="1600" b="1" u="sng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Economic aspect</a:t>
            </a:r>
          </a:p>
          <a:p>
            <a:r>
              <a:rPr lang="en-US" sz="1600" dirty="0">
                <a:solidFill>
                  <a:schemeClr val="tx1"/>
                </a:solidFill>
              </a:rPr>
              <a:t>W</a:t>
            </a:r>
            <a:r>
              <a:rPr lang="en-US" sz="1600" dirty="0" smtClean="0">
                <a:solidFill>
                  <a:schemeClr val="tx1"/>
                </a:solidFill>
              </a:rPr>
              <a:t>hat </a:t>
            </a:r>
            <a:r>
              <a:rPr lang="en-US" sz="1600" dirty="0">
                <a:solidFill>
                  <a:schemeClr val="tx1"/>
                </a:solidFill>
              </a:rPr>
              <a:t>is the economic potential for such technologies and their strong and weak points in a view of a possible market introduction</a:t>
            </a:r>
            <a:r>
              <a:rPr lang="en-US" sz="1600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Innovation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- Multidisciplinary approach; - Industrial ecology concept application; -  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47864" y="443711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www.levensfilosofie.nl/Plaatjes/Gezichtsbedrog/escher-waterf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16024"/>
            <a:ext cx="500404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hQSERUUExQWFBUVGCAaGBgYGSAcIBofGiAgHRkbGxwfHCYeGx0jHBwhIC8iJSctLCwtHR8yNTAqNSYrLSkBCQoKBQUFDQUFDSkYEhgpKSkpKSkpKSkpKSkpKSkpKSkpKSkpKSkpKSkpKSkpKSkpKSkpKSkpKSkpKSkpKSkpKf/AABEIALwBDAMBIgACEQEDEQH/xAAcAAADAAMBAQEAAAAAAAAAAAAEBQYCAwcBAAj/xABDEAACAQIEBAMFBgUDAgQHAAABAhEDIQAEEjEFE0FRBiJhMkJxgaEUI1KRsfBicsHR8Qcz4SSCFkNzohU0U5Ky0uL/xAAUAQEAAAAAAAAAAAAAAAAAAAAA/8QAFBEBAAAAAAAAAAAAAAAAAAAAAP/aAAwDAQACEQMRAD8AU5Wm7+eiS6ERo1XpU1MkFyYQkT5RbrbGOV0OTodqHMJWDZGRY2J/3J3/AD+enN5UrUPOH/qVqRLIBvo8sD5XuBjylQdlY6hWSps3lepSp7SR/tqTEbggjfqAIzdQkAtTLDakVBUQpgvoB1k3kn1iwgYN8PkNlNIeo7vmLIqzdQWUvIAYA2Pmkah+EYWI4bW1JmgAKqMSWAUA6ixuogEyLCSB3xQ+FKFRstQShUprW1MyjblkgKzN7RqAiViwmD0jAZZuoSxrZlqVIgjXlieWSRIlVtzHi0nfoL33HVq0rq4dlq9KTrAcN/LIhG7rMybROPHztPLlzVQ5quyaKy1hzBTawBapECmZkAbemq3lPJ8slczoza6dSBK2kUOxfVIpwDIcyWtubYDHKk09Iy85aqFIOYqllp1QD7vMS56zbfY4wXOhJcKUNVNNQVAKlSoZHmpIbJJkam8oABAvfDIUa1UKgqNW0ey7jyJvHKpkaSRN6jDfYdcUfB/DiURqJL1Wuztcn1M/1OAT5Lg7VJEFKZIlJLs/Y1HO5/hAC+hN8b+O0hSWmlNiCrTK2MnsRikNPSDFoH7jEr4ibUuuGbSwkqJABkSd4HXAFZPxdXSFcCsv8Vm/+4b/ADBx5xHPZCrTaqwbL1VG0GCTYXXyt8+xwoFcHb+nyP774BzWfoqXSqpYaDAuQGYwC8Xncj1wD6plNLqlDMLmGdNekAyFHU7gdhJxjT4zVp2cFT2ax/x/xid8OZ+rRrBiwoyIFQxBKiVDAkqoKi8XOmPQ17+Jy7ItdFemZ1kUwJFo0hmDTuZIG3s4A7I+IVLhSd/X6TgnNcVPsopZzso9d/2cKafhnK12DZWuUM+zG3X2Wg/lgvieYGSagtKH5jlapabkxouOxkaR13wB/DODlH5lRpqRE+6gO4H4mPXoP1YUigNgCe5v+u3yxB8M8Vmozahy1nyIHJgbgeY6p6noJHe9BluIjeSMA/qUlbcev+O2M6dWovsuSOzeYfn7X1wFlc4GiSMF0swCSBJ07wJjreP3fAF0+L/jUr6jzD9JH5fPBtOqGAKkEHYgyMKy4InecLc7m+QVdW0AsAw6NJjba28+nrgKg48wuHEmUwy6o3K9PipP6HG6nxSkwkOPnb852wBWPsYpUDCQQR3BnGWAn8x4gpNWekX0GmYKmV1G0EEiGF7AHEn4mWvmK9N6RIVIBUNpkTMzMXHp2wx/1Gph6mXW8w5BE9dIgwZjCChz6R8rK3x8vytb6flgLnIVtKgTfrfqTP8AXGfE8/ooVmkjTTYg+ukxiUpcfcD71Cu/mFwO+xPwvGNmZzK5mmUSqCtQaYkSZ7TIb6jALvDb1qlNkFR2LVEElj0DM1we372xcZHJcsHzMzRdmYn9ThR4V8LNlpLtqkyovaVAM9O+34jgPxr4pFFCiBmAYB9NiSROgHoSLk3gepUEG9DPPXzKBCRRRjJ/GQDb+UH6wO+KIjEr4U4gtRaVQKUDJ7O+kkhQv5yPlirwH58yGbalBKkCFbUqhlk3BamYUn1EETjaiCoT5wmslqtRB7Q6B6ZuqyLyIsPkw4curL0gewBETtY37zGB34LTeSpKxeRY/n88Bpz9R2pk8sHco6MAFQW9noSbTPfeIxS15GUy1OrVTKakc0Sis7EgqugwJXsdAuCcR2Yo1qeq+oOCGM6dQ6h4s0j0n1xW8EpVc6lHRTGXWkpRnB80yQxU2KysAn2jG4m4Y5bMvTqstIGnzFCvRosSWYWLVHIIohuqAaiIsL4fcJ8JyE5sFRdaQHkUjqZJLN/ExJnrhpwngaZcBaYA7232ufn3xs8Q8bGVpLUYSpbTA7wSDJBgCLmMB5w7iVJ+cEK/csUcGxlReJEEDb5WxsappGpiB2H/AD+/lif4JRp16blCwqvVarUpkD7yegJA8s7ixNr3vY0qdOiqu0VXiVA2E3B7C3U/LAIOM8QSk1Jcw5oJWkBipawI7eySWFz2+GDKGb0a6WXoPWVPeUBB1szHc/0InER/qVnKlXMIlSNPldSRYazABjzaZQwZjv0x0HwVxNXpimCpIBL6TMEQGJ7apmDcfOwIqppZg0jXyVWiaunRVpwyyxGmStrki5BxJ8b4AlLOckhq/wB5rMCbCmg0suqJBcGT/WMdFymhzlaasaNRlDNAALaKf4WGlvNpOqDtvhJxjk0+IUHqQgl3qGmka9NTSGqQZJZgsi8gbCBIIMtmadesadSmcqyPDKacqmlSUNoIa3S1ybYNzJzeSD1Ka0c1RdJ1qFcACxBm4F9r3BvgviVBcxmq1VlblMaeioGSxRdB1qWnqSDE9CBviT41xComujQdKi87SNK3aVGp2Ia4k6RPr2wB2YzyCm7wrQhcBAyhTvoBaDIB6dMBsuar1ClUhkoKCxIUMQFBlYkSAQZiR9MNctwwLlatF8vzap8y1AVLKXCgQqmSgj2STcEdsL8vwSrXy+crrUKjL1HYptq0k2cx5iAvs+g2wGzw8hKmjUK0iXcrVqefUWgL5VG8ACSQBJgTigXw26prpuKkLLMLrO+mOhA6yOowPwbNrRLNmMurGozeZSVIWbaIOmABsIIO5wNxGhTon/pK1QLUZXFIAalETEyV3uJ7mcAdzq9I6XUAggSTAhjCySRAJ+VrYR+JOJ6a2Y0ltZpjXpMAaNIIEHVBQRqj8gMF+I+OVc3lFHLIpVXB5jCzCkrlQSoCkEqDbC7wZwmg1MpUcc6sktPuozDfaJWTJNoB2wFp4e4iEytPzE+VQikXuitBaTqYkyf0wXw7hxqvz6xkA/d0wZuLS0bnsPmcLeD+E0y8c1Kj0w2ldZLoFi7FZ2J6aOvXpmnFaSp/01TllHamtLSSBy7bloWVWdRHvHtOAqjQBMv5r2Xovy6n1Pywqz3ilaVWrTqalWmgYEKCCNMmQbzPlABHTvhFn/GBoiXVixIVII8032aNMCSTJ2E2OJ3iXHaueYmgGCCmx0FQARuT7xaWAEwLlbjAdO4ZmBWopWCtSNQarWI+MSPkZwatWoOz/Q/S30GOfeDPEDrlVSmpqmJuDJMzGpiFsg2m2mPUXOX4kpiTpMx5rXG4B2Ox27YCL8b8aRs0ihjKJBW25JJA6EwIwX4P4PzWapmSToMU6Ww0iRraPbkyANhB3N8KPEeTdOICnlwrIxSUqSQGY6iVY3UGZse+Kng2dPKruSNQWWIHlA0kqimxAUfrMXwEd4VyPNq1LuE9oQTA1vYBTaYMRGDeP+GBQfzCzezUSVJ9DGxHrIP5488M5kZZSzAFqlRFUTA8upjqPoPS9hGLTjqCrlaoJAIQuL7FRqUja1v1wENwnO5jniilfykEkkbRGwHl2642+JMiaVKi1LzFy0o91ZRJ1bSHJOqR3joMfeG8uWqO1gdBAk7Fio/rhh43qAVqVMbJTt/3GO/ZcAz8I0S6JrpLSWmoZUDEyzydZnqBYCTct6YqMAcFoaVa0XCj4IoA/rhhgOK5KkAum50FhHXckD8iNsFBREz9I/rgvjOW5WZqLYCQdu4H/PXA9SppH+Rt69f+cAJXpjTBPaB1/P8Azviv8BIPszqY8tUiR1kA7knEdWeAY1RsehIjrf8AXFV4EqkLXUiIcG9plYm/8uAo1WPXE/49oF8vTKidLmV/hZHVmI7CQficOKtS9oMnHmYy9OpUVK7ICgL8svpJBvOn3h5ZuDETgOc8C8KVjlywRWKMG3Opl9kpFtwfZm+3bF/4RrZamtOi5YOg0qtVdG1gxVjJMwvVQY7jE+KRFcnL1FphsyRSSpUZUprSs+1ruRpAgkdox0LMeHKVWmFzCrWIF3YAHvI/CB0g2HU4CB/1DYucxUayI60CGBGnV59ZMDqiwQYAM9cLvDPEzlAy05ZnKsVqAQzES0AQVF1Mkbj0Aw/49wTRS00alR8uSrIlRpWdar93N2H3gIFlMe9hJmatJqdGq1JhmCoLMZ80qAwVrAkMJ02IkyZnAU3DOOZXToqKcuSukEjWtus3g2nVAPWcMcr4Z5ZFbUMy0k6zfUrEkqLkrc/xTH5RDgGIuD/kR++mN/D81UoNNJzTtMTZp7qbH93wFTXydHMOKlWmV01CsmYIZwx/hWO7Q0E7A4nPHPClp1aXLQL7agoiT5FRlUpphzBMHym1ycOuGeM1UFcxSYSZarTnzT1Zdx0EXHYdMAZ3g7ZhnrZWqopoxqnXBZCqgEoq+ySFi4944D7wzxWkmX0ZhtWYRwdLjSZLgNCGCp92Y2FrROXCchma2WfLtpSnWgOYgkvBYgxIkGTM9u5xsyfiWi6FM5l1cVDLMBfaJMneABKkbYoKOWWqJymYEBtTJvcCNvaUx8OmAn6NXlLWyzk5oq2kqyjyiJnUSqHVPtaluptM45/nuEMKoFYsiITrVn2BaZFyoGmAIkdpnHX6PE2RUmnpC1n8ynUIh1ke8TqgWn1xKcX4WMxmQoNMCuraQV1KDrqatYBBllgeQg23PUBuK8IrJw9itZhTUHkURTXQdRZGMzYaG1CYvJgyMCZ3w5l6T5GiOUlVqL6zqgsSV06mF28pYARJE74dZ6tXqomQemwWsrhayKSNEkwARGrSsRJ3FzOGyeHsty1D3LO2sPaAFdrowgXUG4wCqlm83lBJZtNh+OmZ7Tcbd13wo8S8ao2KmlSquwqVTTN9YEQAZOoe9aJF+pxX0hmgNNOlTp00qFE9feDcpYIIuCC86pMG0RScFy+WrmrmiG5QbyBWhgNXQjckEkMdzB6SGrO5ClVy1HMM6VNVOrUqrE8vUIJMezpqOo2kz6YK4vxDLUaeXo0KRpqWLGrBAWV1Ab62JkNOwi0xZ/xCglHhtV9NOmawNMVGuyB/IEbUD5Qg0jSbR7O+AM9wTmUcslGlz+UfvSpGsqUI0g2sAwgEiQARvOAY5LgyVQDlsyHYSTTqSDJJP84jVbpN5wsocebLZl6Gcy7MzQ6FfNAYx5I2Gokd++C854Uc00ekGV9lpvIaZsJG3e4t1PbKrVrrkq8ZinmKlKZlpNNVHmAESSCDcmYFo2wC/JDXm6RAYDUxht4RW0z2sJw8qOafDyoVTzaJYspjfSpZgf5hsfkAMT3AKzPDsZc0qjSREyG8wBFrnDnxPwupl6IVahqpK0whUlgupT7oJYDQATvHrgIjM8apvSpU6UipqLsfMWkgqpQxpAgyJvYYb5bNGjlq+WIANNQ9RHmaquJkOrEIfMABBuDPotWkFdqtJAKmWdbkBVYIkhFO8kCdum+KLN5LL5vJDOctOdKjUmoLdpKwx6Bjfvt2wAvhXP0SXVOYrvCgV1GimbmS4sx7AgSQMbuN3zuhgCF5VMHeYUGb9fNgzwxSdQjIhccx3YKbwAFETGrzN9Dhdl6a/blOmDzGZhEaSBMfHuOnxmA6HweoDTsRMmRO3mMfTBuEtKiBTSDpZVHmG4m5/wAbYIy3EmKiQpOx3Fx+eAlfEXAxVcM55dadGoAsjwuqGX2lt+XfvOcR4bWpQGXUGsrINQabCIG/aevfHRc5SNPQ081GqpAkBhK8saTYOIM7g774UZo+VQsuGFTm04vHcoVOogSYEMRtgILP5SoAnKYLVdkKqHGoTBBI923fvti94ZnMxXrtl6i6noKPO0S2qJMg2QRPcyD8eV5qo1NlqgrUDl/NJOnQx7EDSRBHxOK3ilXMtlaTshU0tP3iqykM0aU1kywE2IG5PQ4DobGlljBPNrbgdvX+EfXHL+N8ZNbidJqi6XQ6XuAIBIkdYjpJ9cdEyeVpCj9oaojKRuCCoJPvHq0nrt1xznxhw7mZhahptS5nmQtu62Bdl3AJ22gAW80kLLgPB8q4zH3tSpSepKUBICsSTpAWC7AgxNoAbucEU8nXy609DaqRc/cVG1QF1CCZhjIsqwJ/EYwn4Lm3ylQvp5uoBlpggN5UCuE7rpKkk9QBewxYZXLEotWqWSSWUOIKFySVVRcG8TOoifZFsAmymXrZ7c1KFKkNOrSAXB9oIxullAJ3EkWvhhmqFM0xl6dNTTUaQIBAHQJ2v1/Kd8EVa5KhB5aa2Anfr5uny2+OBKkLB39Pifr+/jgOcZHOHSLzA36+vynBacRXUELAMRIm0zby7TEEWwl58a1NoYmfgxi0TA+OHdThIzOSogLqJFQDuWXWQBHqIjvgCqk6YAMnr1nc/r+4xqpppYOBpOxIO4PQnsZ+GJLJZ/M0MsK2rUvMNM06kmDBJg7qbbfC2Ks5jVpMQTFjcbyfU/p6YDbo63i+35/LGQp6dLKSDFmWZHrPTt2+WPaZBcAXLGNjuYj5Tbb+2BMn4gpmEqg0XLRFSwPeG9ki8dN9uwVHD/GOYogCoBVUC8+Vh2grY/MfPCjN5Ki4+00mqU6vMBFJSwC65BIvE36bY9ZZ36wNt/Tbt/THmaYBXYWICj8yBP6flgGfD/FWYpjTV010uIazWHRhY/MH44b5XjmUzTKC5pup8qVbCf4WkGR6MPhiZFQ+htFvmL9unrjB6Ya1oNvSQB126frgLlKFYARLAVWcBouCWiHGwhgfMpsN74i8xnaFbNM1bXS8hVlbUtSVeoZCiSEHMU9QfXGeS4lWoA8uoQo903G3Y3A+F8F1+OrXoNSajoqFgS0yGgyeupdpjbAb8vwOpWUfe08xltZqcsmWvqgOB5TOqTaRtBw2FZAoV10HmyZ/CPZkwCtgBeOwxHcOyLa15JZahNtJgm3xiBeZtbD2p4izFF+TmaK1iIKmwa5gMCPL87Gx+QC8U4jWy76qlY6ajutIJBbSpA87NqBO+wMgRM4WZfhwejUXLtqasXOYBtUqAgEKswFkyCBeGtcY0eI69KstCCUV0qcxL6kqMJVQRAaeb1mQuBsvwKtTywq1mepocMVDuZQAzIMDe5F7fkQYcEyLpUHNZKQemACxCpuu0tN9JgbkH0nFfkipqVmeoGKEBn2UAiYuTBG5g3t8BBeP6jpURyv3DpCgEWKQrG6kAhYEwf7MeB8cpcgUoK1XaU+7aGCmIYt+EECbdN9sB7leDLVo5ysyvNerUakGLL+JadhdpEWCmxjAlXIUlylNhzA6sEdW92KZGkwPMJWRvEgzi14XwhqZDO6OegAKx36n9Pywm8eZwsgRQDpJDGZiYsLb9z6kC5sH3CM9yqKhT941KRaIBcgntMgAepnYHCrg2Sc5mrUZClEBjzJBBEET3jTcTc74eZLhDVeWhH3a0lDH8RMNpHf1+Q9440+J8+oR6dMwlKC+nd3kQttwNz8h3wB4zZ0gGdTHyKdwCfID6gRPwwyoU9Kx+fx64B4XQMCowgsLDsOp+f6YZBPT6/8AGA53kuJVqCMKB1FapU0mnS0Fp0qWsvsnSp1G8ggYpeF+JaGYqU6AhK1PXe/lAMHQUG+40GLb9jM8M4RUrFnBanR1s9SowlX1ICF36q0XAAvJJOLXLUVySFqAFQHljzQWfWsKeYBJva8j4YCP8WcDbn5GmEu2VZWWIMjeQNmYtExvg/hdPk5oVK7mrTr0FK04NiDp0hblmkAez1PQY84plXq52fMzNTCPNTRoNN2ZoKknSDojR1ta8MsrwDMmoKyV0qVaShRzxqIBknqWQEGw+eA3cX/0+VlY5ZjRLgaqZ9g+hXYG24NotiO8e08zVbKitR5LUkdQUY6XCgMQG6HSptJ6fDHQRxjPUzFXJrVHV6NSP/a18T3HfE32qqqFfs9NDIqVFZipghvIoImDAJMDzTNsAV4L+zJQ5gIrOrLp1XKsKSKTcSCSCJ69ME57jqLmCuZZ0+7LoQsqdM6lEzcQDteRfCPwJTXRVBjTCGCLQQd/nb540+JuIUAroX5dalUGksC6qrGYUX3EKVtAHTAHcW8cLSygrCmxd500zIgAxqciwFxaSf1wzXNA06TSNTIrQogSQDA/OwnEhmMg2a0ZMVQoSgHSUMSWJYkCdKnSLiYt64e5ziP2agiNFTMBFGkNKoVUCWPW9/7xgOfZuqBVqwf/ADGBkbXPf0/rikypJ4chBIK8wqR00ioQe8yP84TVvEVOs5TPUgWUkfaKI0uYMS4FmFuoxUeGOF02pAJmVqBSxQhejAyHRpBtIImN774Cfr8ZXMcMFXOU+ZqrBCUOhpVW0vJmTEgzPTHiVdKAXEgQI2mPy/x6Yc8e8JA5VqAAopzOatRAWSdJBDKW1oIMyNQB9DidTNTBBEAxPwgTP5Hf+mAdcNk5ikB1dR17zf4/3n12+M+GUKtVFq1OU/NblmNSvamWRouJkQf4uuFvCa3/AFNABp+9UbfMx8vj88OfF/B/tNenFVVNKoWCN76/d6tJHUaNja4uOoKDwetl82WWfstRZUahAOkeUruhDT0FsM6tUBYIHu/Lr2nphTmqtWnxSuG1cp9ToD7J9nzL0PUdPXtjdVrWJJMSAIF5E7dP3OAOelUdH5bAOFnaZusj4EfP88KMn4vCVOXmKZptAnT5h5gCD3AM+sYf+FmBqVJO1Jibeo777fpid4gmWbNcmujLXphAKiHyvCKVR1MwdPlkRcDfoFEma1iUIItcXE2sI+eMC3m3kkH9xPz/AGThNw/hH2bM1qq1KdWlVDcso1xLCzKYYEAxMRM4Yc0moVMWPmMyARBIG4tYW223EYAwZRcxy6IrhATqLhSD6BSTDC5va4xnxTMOrstdCpAdTYtKAMUIPvagJJH4govOJ9srmeagRbOxhYUxpEFhMRqKkxM/SazhXEmak9SswdqTtQUGPu9TQASPebRE7RHeCAvDOALngysYpIDe0qSpgkHdvN8P6heGOCrz6tCpULM1IUTpkaWKgk6ZllTTLEQJIHXDP/xFWz2UK5ejyqqa9QRpJZVBhZhmksA1jeZnrUeHMjFBeYokklYjUoNzLKfbJksAYBtfAJ/GWSrUsqgpxWAVkZmhSA8Se0EiNMbQPUzeSy1PmrSSgqtQdkaopBDMy6VAIjqZKxa04tPGPDy+UeiDrLjy6plSp1AyARvbYbxN8IOGcIXUBzNJSs7rAHnbyIEg2C6VMkbHV2uFVngKdkOkmSSNlABYtGw9kgRF/QHCWvwRcxT5lcEJC6VB81lAknYliJ22M4Ny+UFatBJ5ftvezEIo03uAC8Edh0JnBWczqmXa1Kn0AuxNgo9WNo+GABz3EzRo6F/3apIX+FVAUufyt3JGBeCUYcKoOlLkmZmDv3JY/XGKq7trcTVqEEDcL+FF9B36mT8HuXoClT+F2IwG6kkkk42E4S/+IA8BbD064zTPev7/ADwAHCPG4oDRWQQxkVKY6sB7SjaBAkdBtjdnqPOQvQIph3pnVThkcrUWJG0jfywYmcS+TIqZakTMGmoJ7kATI7f2+OPMo1XLtzMu5RtyJBDWO6mxBjeJ7YCmp0Uo1SuaEOzVCkglSCohleIJLDazCRbY42cN4/RpV6hprVrtVp0idKSdSB1OpzB2i7E9b2xlwrxtSrpys7TFJjYzem3z3X5yPXBB4SaNaaJ1UEoL5XMqIdiAr+7AMxcQfQYAduJZ7MsVSjTpU9vO5PzOkXxPcS4zmqNZcqaGnSNVZ6YM1V6vTaLCTsIjY4tuDeJaNUGAyQPeU/22kxPfEh/qF44amSiKdJWzA3AmG1A+yCYvewGAN4Tw2nSqsKNTmCqAqq7AMujU5LeWCunrviU8b+GXp1HPMXQ7JUUrttoa/cGDH8WNHgvMtUrSF1AIyvBkxURhN4kloWOlsUlPweVooMw7rWqaQ1MtztSqyuYEgUwSsbGwFpmQW1aqVMstGkRqUA87dgwgHSw2N4NxsoEm2MyuksrfeDUKYkBXvq9ogSzADczb5nG3wblKLipl8yRSNSqxUPIJAdtSo566wu5vp2OGXGPBGZoj7kjM0VM8o+VxExpgQSJOxFzOk4Dn3F8vTUO6HU5zDKSCwZQBJRlIK7+8CfTthfQzHLYNTYo3XT/YWPw+GDuI5ctTqsq1NX2gvVptTIal5LyOqyd/zAxu8IrlmqI+ZVnTSfIGiTqsT30gzAI77DAP+Cf6ish05pS6/wD1E3A6al3P674X/wDhtmGvKVBmqY6WFRfimxEDdb22wNxrKqGetQovRoIxRmZtYUkgLvdZ81p6bgmMK6ZKMKiNyzK3Ux9Dv3iMAz4DnR9spB7FaiypBEH4G4k/MThl45V2fL1aasy0q78wqJ0EtTIDfhkC0xOMMt4p1si5uiKzI0rWWRUUqR1iSPQk/LFxl1ymaUmkwlhpmmdLRFwe/wADOA5/xLidQ53MZefu6btpHUbDSDO0t6xsMfcwx3giT2sd+4v9MOPFvDVoMlYhS9SV1gEMwtdwDpYx70AmT6QgJkbx5rQR0ne/ocA/8J1QDXk7UWNvj+x8MLOLU8q2eas/OWpSq/eqvsOUXZH3QmB1O/TG3gFWftJBIJpRfeDqEW+X0x9mOPGlVCa3RSecA3mCmo7Fgy/KxAkbHcQDXjuWyx0VaFD7PqTXUAiWAhgCu2ve8iRJJtYBpVmeASRUNMC/samk9L2gHffaAXlFaHEKqFCwrD/d0oQpVlKyQ4HmIUAQSCRcQDhvkPB9Fa/Ms4p62cO2pVdysgGJMKsGR6SbjATGayedy7LWWVV0NTz6CqadIYkvYF9Ui8kkbmcGf/CKtTKZlynkqoKhZrFnm7IBBWQqGCBBBvvjLiuebP5tsq7FQlRWUKJLCF0iD5SqtzGYmPd6xiupcH0ZerQqEuKoOuoLAkgAeW+gAADqLSSSTIcupZTN0qlVg2o0qf8AuAoCpAJlhU6agZI7z6Y6Z4fqBssr+ZXJJJIgknzSwIgmG3jHOsoCwrUxUqirUqVTURnOkU6SkMnUNMET0kHtN3wgNSydIK2qqULQRaNR+8g+ZV2gdZA7kBhxQs2sFjZSxdZBTSJ022YhhtMSDvBxu/8AhBhfZpgeSkum6hmNoPssEKn0IA6X38JyalqjmyU6j3JEOw0BmbvpZN+rT2xjUzzPU1bKvsj9D8evpgCKoAIo0gLQp+G+/wBT3Jwmr5gVHlT9zSnR/Gx9qoekXhfST1GNvFK4SaK+241VmBuF6U53lpv2Em0jGWQyAc3ACrvH0XAE8Ly0feNF/Z9B1P7/AK4YaCRvA+v/ABjymsmegxtc4BdU4BQJnQVbqymP0t9MC1PC6zas4HqAfrbDdsY6sBzTgFMjKoukiCwv0hjHraNsb8w0GCwUm2+/5/r6DfCrJZesycqixWmLzp0gFo8ohZJIv8x8weI8QlWAQB0Oh2k1AJEKVJOoG/fcmcA7qVgbGLHp+/rhl4YrMaeZpFiwAVlQG0kkGAbAnCfh9daiABpIAn8W15/I2OCeF8UfK1Wq01UkxIcW379CO4/TAW2Uya1hSp5iyo7xTYaWiHbUw6KR2tHXENn/AA6K9Xk5fljWnNBCKmoBQSGMS3n1RFo+l5lvGeVzFOWEVV9w+0D+Km1iR6rB9MTScLTLVqVXSEDa/OD5hOkHWshSxWfNaSdib4BZ4LyL06j0gkMpEvuD1834YsdLXPYdei8PyjrLIJqN7VWpf8h2+eIvwxSqispNEEaGmojEhdKCHJMMDICkX2j0FklVKFerVqVGbVSpxO5vUgBR5S1twBbfvgFI8D6VqDM16dagztUbWhDKXJLaGDW1E/GYjsUq+IK+Qq6aZd8rA0CvJEG2lHiRHa+4tiuzIZ0OYzA006fmWlvA/G43JAm3btfCPg/jKhnM1UoEfdMgK6hOs9fLptY7X+OA25jOZTiQ1sGR6QAF9DI7mEYVQYMaSoHXUZF4xA8L4rlhTqPmKZ53LXSVp+9UpqKjMBAD6ngWHtXk7dBy3BqVKtX5RK0ioNc1V8qiCYXVcyD1nEL4m8NvR5tM1XroaQajVmD5GQFKl5LKveOnYQCfiWUqVaPLpiq7NNUrGprbFwoidOs9dt8LsrVEhiZFgT8/U9fhh9WPL+yrlmIqK/3j0zMIzAeZtiQ0n+GemFjZmlXU1KhFGorqGcKSKjOXMuAwiybqsyTIOA35SD2mPh032noemMjutSmxUyIZT/QWIvt6HA9HL1aNVCwlZs48ym1gGGx9CQRa2BeI8PqZeooVbNvIDAaiY1RMGCN4OApE8UNXCZfM5c5gFoQpK1ASYBT1J6TFjIwXxTwHXoBTSlpBblvp1+oBVijsJ6QfTCvhmU0gVjV5VXU6qACQNINMksWBHpAO28zii8ZZ7MJRpeVnYaVp1QdQYvCtEE/eSxgHYXEmCoB8Lyr8tlYnUQVZFUWLEghiBqZ4EQSYnSL6sB8VydP75nQAVa5gySUhmGkmJSSSRFuhtEveDHMvWp0QgZWp6lcgqoUVnKif/TvI3AtIjFH4ky1ChlmpmnzXdlkbGo+olBIuAWHT3Q2AQcEqJRrr9mqior0ocqS+ll1afPtBU1DA2K4m89xhhmHdiqV0LUXTUEDaAUWSSAVvriDeBbTJrfAeQSsytygvL1GpOpQlRrJSVSbwpYkH8QM+aMTfi6hQbMsjjTqzD6nAOoCA0ggbBYEHa56YC78OZ/Lh9NAoajqWdA4JHc6gSIJmAxnsYGHOc4oFAVfbawBtGJV6VOlVpVqD/d8o0+YG1KxAapT1NPtAifgSMNuJ+cup9gK7O87aVnSp3Bggkj2Qe5sCGtUVqzlBCrSKhursw0oJv7Rlj18smyg4oaNCpUdlY6r1BUdTHvgKgG6mEt2EmZInPK8Kp06T6hppEyqkAELCg2/E8ddgY3nGWVzQShCgKaj1G8o9kFyJ+MWwGrO1gAaS7AkmBaTJiOy2j4Y0LW5KhyAXY6aSn3m6sf4VG/7nzQpksdNNBqduwH6k/rGBHzBdzUYaZEU0/Cg2Hox3N/TpgPcrlCWiSzuZLdydyf3YDFDlsroAVfiT8dzgfhOT0rrYQzdNtI7R64PaoFFzft1wHkRtbGDNjW2aBx4aowGROPAMfY+kYDmvEeLNVpunM1PTcIjkBGqIRPm07XPW0x1OEOd4UtIn7wMdXmIEiSNh7gbpcyPriiyQTmUhSdAihgvNJdgG9/QPKG6KpBYyxIixH4rQblhURirEojVH2Rf9xgg8qajabfmZwCXguf5TRBZXO5U2gXIaIKqNIsOk26v3ABaTEifyZcT2cAKhmJlmPtEoCgJ0jQsnTsx1AEmAJwx4Xm9X3bkhlU6ZGkstjMEzYiL7gAxvgCnoagOw237zJ2j5/wBcNOD8WNIqatIV1X8Ua1neCbHbY72vhY7siM6Lq0KGZRvEwSOkiQdri0425TN06wmk0gCSD5SpP4gTb5W+IwF/lqOXzOp8s/KqkQ4UAG/R0O/x2tgag3LzQOdADrTApuJKWYiRbytcb9T8MSTUjqDKSrg+VlMEHrBw5yXiB66VaVdUeEg1CvtKTdYjTMwZj5YC7o11ddQIKEb9I6z/AFxxnxLx7LUq2nKKKLS2qAw0z+FYtO5gfTFbR8PmvlgtF2TUjXDBgxSJCE+6TF7jtGOdcXRqtFKdMSKNV9dX3mc+0zzfcdCR8BgKPwjxDmjPZeWZcxQMBiTBGpFa+wjSYw8zHg3L0MuoMrmXpsgVH5moMIadYsDsSqi1rxOJ3w1FNqfIKOwRlqkNMh18o9WlVO8KFI64uMjwio6kByGcQ9U3IBF1pg+yOk/8DASnhXhOTr5VKeYOrNWelujHUA6qDs41OZF98LPEvgDN0Kb6kGYpNpZqlERUUqDd02eNbXFzuSMXuX8B0qdPRVq8zLopAFRRqWNjzAbabxABvEkADCVfFVfJVCJeploHLFb2itrrU/OxmLTGAgOH1mD1KtI6ldUBUGWEFQQyQTFj0Kx1ON3Hs01POU0pkKrqmoKAA0gGTaJPf+2Oi1uE8O4qdaH7PmhN0hXnuQLVPiL+oxGeKOE1ctUfMVAtUagtFo3ZYptUMybMLKbNNyQIIKM7l6hNPl0y3KU6g0eYvLt5T6kmASR5Y2xbeCEavUelWf7oaSaLAL7ID6iCNWmfWN+mJ58hmr1stTd0L8lp85dwXLQp3A2LTIjcSQKPheWrVnp1kQzLUahCwtgHSeoh/KSTYE7WBB9xXxAiV6Zd+TQDkB4s7BesbQrWmwj5Y0cY4MM1nKZpVToVPvWIDWnUkSIkGYJ2vvJGEP8AqLlVpcnWX5dRWVjHmRxfYC4dbf8AYImb+eFPFdJUCkNUZ300yi6CrRZRJkJAjzSMB01supiJBECZvbaT73znEV42yemulYaTpputV9Ps64KPHVwVjuZUYp81nWRQVGuVntuJ22OJXieVrZkqiSUcA6wwmXLCYJv5QSLQoBJvYgWmS0ZTlUioqrUeq2uX9glDrmSTEKAN4tAmGPD8ovNVQIppzWJ6VCHQaj/DaZ94g7hb45HIcwqrJGpXes34xVawF5vEXjSPWMFcUr2NNLdHIttso9BgB+K57mNt5AZF97bn4z+5xqWWIAEsbRHz/KMY1E0r2/v39P7/AFx4hVNKnoS1eqN9+UhtP8zbD/8AkyAnE8xzHFJDNKi3nI/8yoDf4hDb+b+XBnCcnrq+aPLeOp+XbEj4hrulSjl6LFCul20z7zaUWd+5IO8CeuC+OazmZVoK2BFiNyYIOAvs0G0nRAboSJj5Yks3Vq055gO/tXIPz6fPBHDfElZQBVAqAjfZv7H5/nh/Qz9KsIUyfwmzD5df0wExl+IwBJn937DDGnxDqTbr+5xs4h4bU3p+Q9hb12/e5whzOXqUjcGB7wE2tb0+OApqOcBtjbI9MSdPiIYmDAjf+vw6zgylxSRvHxtgEdLNGodFKrChWC06IC+du7XYEKPM0iASBsZBzFGkD/tUAFM6JN1BIpgzcLILmekeyNyEzhflKU8i6lhtYQn3lhQTUAIlmaJ8uwE4+pty1H3dIBxrdUpMS2ry0laDFMEwdPYX1TcEr0Ajsv8AuFWL6lBC9izaQDvIUMwAC9Cbrcy7IQwOxOktUbc3YtHUbQDad8O/s5dnDKEaQFUe2XIkAU1sgU+ckzaJMm4zKzWBLKSwGlAPLMgaoA0mNTNGmCsm+AZ+HOL02Yl0LArpqICQYkGRO4JHSN4thjxLwDTrBcxknYFfwxrWPZDAkawIi9yOrWxHPUrJpcANUKksAIhSRpnzQAZ6DaCemKzh/FSBrpPGkwYYHbcEiRH0t8YDzKPUNOaxBeSp0gqDEQdJAgkQSCBHYY38J4pTpZkmqjFCpDaf5hB9RbYXjBHEcy1Qs7gajsBb2QATfvHTADgBmuQYNrxuL4C14n9nr5dno1CpIImkdMbe0vRrDpPxFsSHBqVXJ84OFqPXBZFZQJJI1QPZmZjbaYjcUyp1I5QmLi1ugP4vgZ6Yb8E4vQeppzilTGmQZpknqwF0PrsL7YBb4KrAZ/M0VpK0sdhy20iWG9iwgi8T3646GeN01CgAmX0MLKacBpZwxHlGkyRPpOFdDwp9mqCtltNQXhTp1aSCNKVIkgTIBPYYCSuc0yJUXQiV2hHEOdRqsfUAARYkb/IG5LZxgbrllMgHeqR1P8Miwwq/1A8Q0cqFp1aDVRUXyAWVjJBBO8ixtBviwpxEAQBaAI2xM+OuJUOUcvUCkNGtmXUKQNtXo0bYDnlOjzMouYo03Uq7CotytMW0lHPm69zEbjFhluGtnKeU5lU6Vp66jG7kSIVD0a8atxEi8ERma8SB8wq0WVUDCEAkG4EtFj5QZk9cdFy3DS4GgCgNHkTppY6htsLRA29egKfFPFOYUyWXYZcWQGICow8pSDcsRotcQ9iThz4V4W+WlaoWnplURCSpBYtqJtqYnb8I9STgnh3DUR1erTXnLIViJ7+w3zPrfDqzWIkHcH+2Aif9VMywp5cBCyszCR0YgBQLgGRNp6g3jE9wmrROW01kUV0rKXBphXOlvMKbrMmbWM22xYeMKS1KfJUk6XV++kqdgSDMqSL7SDOwKjg9LXQK6lputVaocCCqSAAokWY6m3gTJmVkHBzi1EpjVKgQ5iSzgDyLHuhiFt7RtsLsqGWFGkatUeflqpUGYCjy0wepmZbr8AMa8jl/vEZgBRpioafoCVC1DOxZdQAGwk9ba8zmzVaYsLL6evxMfT8w+yfEGIqNs76Y/hHm2jtP9cLONcUXK0Zs1QglQTYkbluukTfvIFsH5c6ZJ+Hwjefmfr8ca+F8JNRnzFeAPNBaIWmpaN9gVv8ANj1EAPwpjRyqV6paoxUEA71Kj3AHYTf0A9MZZTKkS1STVc6nYbavT0AgAdhj4Pz2WsAVpoNNBIjSn49MCGb6AAd8F0liBva/7/e2A5/TqE8UrtuKdREjp5AB87/rhpmapLtv0+cgExewwt4EurNZl+jZmtB/lnDEsCxAPvXPzjAGBRE+t/0H5Xxk9KwiQenpb4i/9seUQTe4+W9pnvee+CKiNBhSzRIUDfa3Xv0FhOA2ZLxDVp2f7xR+I+b4aup+M4eZbitGuIBufdax/wCfliGOeqgkVEpCDtDLAv7xZvjEY30sytYG5DrdlO4vE2Jse4v3wFLn/DCMZXyn0t9NiL4Sv4frLaQfWY+mMshxuvT8s8xR7rzIj+K5/UYc0/FdEgFg6HsVn6iQcAh8Y8Mpoab5al/vl1dVleZA1gsVggTJN1mBqJjCmhl2q0gKNQ+TzgKQPMSQalQ6jCgSFlpPYdKTxnlw1GkToha4jmToBKtBIHtCQLevXCTkAaNS6NIDBWBUMiStMKmqXdyZuB6dcApz9BWUlA+x1aSwMFpJqVGEvUcgACCBPfccA1KquA5VkYHTq82kgFRN9AiJaJYM3oHmdrMxP+4tVjBiCWqQFBVLrTSmJAJvIIsRhBnDTFUIwjygIjmWljbXBOkWBiYAIiWbACAmCrtTZFXU0ydZGzTMnYkd47QcZ5biJovqVupkEMFgeykKCNRMGTMQN8baGVhnK3+7UMTs1iSzHcCTcbkRMDGWaypYQxVbyAFLFo3ZgQSATsI6+mApqbB0FQQAw6GSDEkbWINoi2BqqyTbodoM7fPp+74Q5GqaVUhSTIBZQSS5IOmQICnb0EDocUNGvqGrZSrQfUC/XeR9PXAYmlaAOm/bbrPqRjVWSxEAAb/LB3CBzMzTVjqDSG9fKZmT8PmMJ+NZ5slUFOsxq02qOoeJqAIV9ro48w7G3XbAMeE8WrZU/csIm9NpKtP1BvEr/wAYpP8AxPls2qrUHJqqwZlIOohbkU2AuTbsRf44khVDLrVwUm57HsQbg2mD172xnw/LM+YpiPM2oC/dWETteB0wFMniyoilFBqMQdJ0lmX2oJj2gY3MRBJJtKHjGaqfZ+VC0uaX5lWrUVdZjzTM1JhhCwpvtucWdDgVShSqClFR6iENqs06SBpfqJ6N8dWJb/UjitJtCaG1roB1JYjUuoOCpGnSSLxBEjbAc6yeXpnMFlB5QaQo7dATM3PT4jHfaVFzRpkj71VFu8i6kj0i+0idscs8TeHsvykamlFOSyAsnlFTVBcVCTKsARBJgmdpx1XhVUvQpMSSSgkneRY/G+Azo1w63FuoP6H1wFnGZfZYgFgINySZhUJN2PQH8wNi6sU21myHcnZT1J9D+vxwo+1lmWpE6mpchNjDFmkzsWCBifdUR0MgJTpmo6gBbiauoyFWm4Jtsbi8xqIjbb7w34fdTyavnQU6btqMszMajaCI8ii0i8wOhOHTRlqV/vKjHr7xkn5Is2/uSSryWacCoCSWqFSzRBPtflNh6AYBhxLM8xtA9gHzEdT/APqP1wO9hb8v2IwNxDNpl6RdgTEKijdyfdFu1z6AnCfw3nHfL8xzqZ6jNawgQABt5QBHywDQVbHqS0AAb7AAY2cVrGqVytuXSC88g2ZgART/AJRYt3lR3xhVrHLoCJNatIpDfQvvVSPQER66R1xlk8slNAAYE7sbkk7kndiT8ScBuZ5tE/569Ix9TzVNaq06tQIXBIm0kWgE2G437Y2ErYH5fQX+mJDxPVD5gDfy6R+cdN5YYB1wzwRSo1Xh3cq7FjbzGr5jI6EC1rH0m2/iHh6nUJdfu33JUbn1Xr8r4EbxG1OoVZQ9MEhdNmUAwAG2YejDDfJcRSsCabayN1iHHxS5+az8sAiGUq0bOLT7S7W2+B+IGMkzb031IQsRPqOxH5dvTFQrDpfAGY4MjbSh9NvhH9sBqHEKNcRXphWI9oXH57j6/HC3N+FTT01aLa1U9G902YXmxXoDuAbRjOrlHpzqEiNxcH42t88DnPEBtLHSRDAHf422j0wH2bUI8R7Qm1v2MC6FO5M9YxsfMFib269LR/zgUhjcA/ID++AovE9GcsZvpqIRYm5aJhSCTc264mqNBSTylrMz1AhmVZQoIbW5vqbSS0MQoPexrayLmlq0EqNSrIVYEESRZrSCNwRO4IBxIpSZKNRq1NvuW5dJarBVFwDqVN2ZvMe4AJY74DPLpqpEqVo35n3ZshFtTNGkeUlVSNRLGZ3wm5bU1NRkMk6PvBEMWmoRTX2gLbyZ3mwDTMU1RZp1DNNfPyQKmgEDVUdzYOQIAWLtjDi2VdPZDKKQUhqx1sSbKgUGAP8AzCJPsydjgETVFW+l3NXyqGkHb7xoNtU9vZmOmN1GU1aUeEHu6IGo380mWaRNp2sIx5UE1mIfSkXquBMm4VFAn4ArN9o3+o1WhUI1M1SF1AgKFJLuVABZpsxJMSbk7BuzWUdm0oy81luFI8igyS7kSHNwJjYnYXw4WEFdlpMppikWYCLM6k6TBgwB6kGxN8YqyVTUpU6jVDUaKlT2UIAE6RYkTIERbebY+yCLSqsigLAYWG/kkTv6fXAUXCGjM5cT73bupgHA3jDkKxXMhmWpXqCnUU+ak4CEH+U6gCPQHe+MuFVf+poSCDrEgnof7E43+LOGUcy7UqlTlPz2NFjGktop6qbT1IAgzv32wAObyJTNVqpK8uuqEKDLBkA1K6nYyZm895xpz1OVMnoSNjB9Om4nvjPN5Vvt2YqkEU6tOmUPutCqrwe6kQRuMZVNiIAhWn18tz+v53wDbgnjmrRASqDXQD/vUfzTDDpB/PDTM8To5yorkkoloWzXiAwgmOsGx7Yj1uAYmfXftuLd/n64xy5YPqRirAWbr0NzsbemAfN4b51GmtTL+UkmpVgEx5oLKPMCNRggQOwGKPh7JTp0/s7oo5jobgqQGqXInfyjzAg364B4F47GkLmQFPSog8v/AHKJK9Lj8hik+xpU01aTx5tYZDKtYiWGzWJuIPrgEOoivWZ1PLNdNS6iwcigGHSyhoIVRJYiRYAncN4aadOnUzECoioDHu6B5UF4JLMSSNzAFhjbw7LM9au9XT93W8oEkA8qmC5Ji+kwO0tuTI0ZvNc9pE8tfZH4v4o/T0+eA0nMGo5dtzsOw7f1nrjZl1+Fov8AEf4xrp1E5ppyNaqGI7KTAJ7X273xsoG7TtPTpYb/AFwERxurUq8SXVLUqK1dKqLDSAuo92d20/IAdcP/AA7RVMolWpenTB8oF6j6jpRR8YEfC+8OOC8GBd6zWXWxBsOrAt9SBN7nuMB1M79qqioB9xSJWl2ZpIep2PZfST1wGOWyzs5q1oarVIkjZFHsovoO/UknriP8V5epn3ZaJ1pRJApqb6hZqhHUz5RHQW64t83neVSqVOlNGeT/AAgkD84xzbL5ZlqK1NilVmABEiSSOm3xg/lOA6hnDyacb1KijV/AlgZ9Sbf4xNUsgleqpFVRVRxqpt5SVDG4OxJFwI9JnDfMo2k625jsQXaImLAAdgO53nviO8QFVrBjZoULpuw+EXiDF+2Ae8TyLo7a13JM9D136/47WCbLaSCpgg2YG/5/13wNw7x+1I8useZTmCKqhT+fs/mR3vh/lsrQzInL1ArG/Keeu0H2vhv12wH2T8Qutqo5mw1rAf5zZ/nf1GG2S41RrVNPN0mAV93UWGxDAgEATEmZF8T2eyz0jpqKVtYm8x0BFj+7YF4VlyWpWMFy532WZHwIWMBaatUx7rESOsGLbkfX64DzvBla6nln02PxG2FOT8SMsCshcECXUQw9CI0uPr64oKGdSoJRg43tuv8AMvtAetx64Cbz2QqUz5h5fxrcX79V+f1wHpF7fv4dMWbvgJ+B0WMlYJuYLD6AxgJPiGbalmKVanZ9CmfzkEdbD99KplTPIMxQVDmKYKlKk6TMdvhZuuxjcSXGVBXLkgTyj9CQMauF8Qeg61aZhgNuhBNwR1GAKruRrZWLMtTzmqGVHqAQlNKUAsVPeNIUbwcF5rSahcPpdRpMgNUqOwGrShJCQNK7WltiBh741oimaNen5atVxSZh0BBJKgyFa0ahePgIR5/hqB2ZBy2pKQrJAJHJdzqMEmW3O9t9yQQ0MkUQBUl9RuQDLXD1SBcop/MwSemEP29VZqeXLtUY6DUJuFIhgCImWJjYdb74qvFSfY8oxoltWhF1MxLAMWUwZ2IUeX2ZvGIHw6IqD0Kx+eA6Lw3hq0kFMLtIPeQPn/npgJuL0mcUc4opVFgLmk2PYVFHpAt9MO61r+k/ltib4zQBqVCRuV//ABGAavkny9WkzaTTZ1K1VIKG9oPTeb4y8acCqZlTo8ritzaYfy8wFFEIxtrlZ0mJ/LCbg3F6mWrIlMzSqNDUm8yb7gdDbpjrWbyquCrAMp3B2wHOK+cY8RrU5imKaVFEbF1QsRe3ePjjOpSNxGyNPrA6wf39cb+OpoznKksq05UtBYAsBp1RJUdAZjGmo0ByLQji1uh7fDAAs0CT0gD6X226fucbAQKjUiIbTqAj2g8eYdSvS218aDVIBgnYdf4Z/phx4ryanLByPPTypZG6gjlwZ9JOAGejPUfT/Hpj3IcVrZdi1FmA95DdW+IJgdbiDthd4Q4i2Zo1DUiUIUECJkbkC0/LqcF1kAg9z/z/AFwFdk+K/aKIYKaYqOWq3nUwhbdkhRb0Hz08a44uTorMNUqNopKerd266R1+IHXH3ABGVT+Zh/7m/thbxHhqVeIh6gLcijrQE2DKRFvixb4x8MB54JyjCtnC7a31hXY7lgW1T6WEekWG2H9axIAkkwBH9T32+eFngqnL50yf/mSPq4w1yzlVzVXdqQJSdgYN46m2A1cYzRFIZdqgRKaj7S8kQDsgj3mJAtf5kYk6X+pKiqEXLkUBC6iYeBaQsaQOsEnHviXMlK2WpCCppc5pvqqO4Us3cgTHaThb4gySoAVEagxjoLA267nbAdAz3DEzSPlyxC1VjWtyBIabiOnXpiLy+W0ZpEkOFq6dSgw0NePT0+O/Ws4pXNDh5qUzDsaVPV1CsUUx6wx+mJbgaTWorezA/lePhbAVGdcyxBBPTr+/8YneO0FRTUI87ny9SBtqHrAgYoOXNVQSYm/rMW+pxOcfqF6x1Xkx8BcW+QwErxHh5anIhYMjrPp6bjbAfCc9UyxGoNypiAYjuabDY9Y2PXFDn946H6Ra3a2Fmaog2N9//bt/nfAXmU8TVArLVVc3RmCQCGFpupEEgbwbdseDMUabjRVUo6sqKVYMpaFCt0iXHmJFiT64U+FaKVUZaiKwDEC0WIg7RO5ue+MOKZNKbHlqqWGwB3HrI6fucAVXdVYKzCSQovMk2AGmZPa+2MKSmzqdJEMGBgibzY7QJwX4D4fRzCfeUKci0gEewfLPmg/l/XGjjvBqNGoaaU10wNx6QBO9gxHfqZN8A3yfiBhauJI99bH4shIDCOtjg7L8cyziWdlMxbUAR0Nh1F73xHZ1FLEsisTNyO4j9AB8AMY5imF0hRpGkWA73P1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hQSERUUExQWFBUVGCAaGBgYGSAcIBofGiAgHRkbGxwfHCYeGx0jHBwhIC8iJSctLCwtHR8yNTAqNSYrLSkBCQoKBQUFDQUFDSkYEhgpKSkpKSkpKSkpKSkpKSkpKSkpKSkpKSkpKSkpKSkpKSkpKSkpKSkpKSkpKSkpKSkpKf/AABEIALwBDAMBIgACEQEDEQH/xAAcAAADAAMBAQEAAAAAAAAAAAAEBQYCAwcBAAj/xABDEAACAQIEBAMFBgUDAgQHAAABAhEDIQAEEjEFE0FRBiJhMkJxgaEUI1KRsfBicsHR8Qcz4SSCFkNzohU0U5Ky0uL/xAAUAQEAAAAAAAAAAAAAAAAAAAAA/8QAFBEBAAAAAAAAAAAAAAAAAAAAAP/aAAwDAQACEQMRAD8AU5Wm7+eiS6ERo1XpU1MkFyYQkT5RbrbGOV0OTodqHMJWDZGRY2J/3J3/AD+enN5UrUPOH/qVqRLIBvo8sD5XuBjylQdlY6hWSps3lepSp7SR/tqTEbggjfqAIzdQkAtTLDakVBUQpgvoB1k3kn1iwgYN8PkNlNIeo7vmLIqzdQWUvIAYA2Pmkah+EYWI4bW1JmgAKqMSWAUA6ixuogEyLCSB3xQ+FKFRstQShUprW1MyjblkgKzN7RqAiViwmD0jAZZuoSxrZlqVIgjXlieWSRIlVtzHi0nfoL33HVq0rq4dlq9KTrAcN/LIhG7rMybROPHztPLlzVQ5quyaKy1hzBTawBapECmZkAbemq3lPJ8slczoza6dSBK2kUOxfVIpwDIcyWtubYDHKk09Iy85aqFIOYqllp1QD7vMS56zbfY4wXOhJcKUNVNNQVAKlSoZHmpIbJJkam8oABAvfDIUa1UKgqNW0ey7jyJvHKpkaSRN6jDfYdcUfB/DiURqJL1Wuztcn1M/1OAT5Lg7VJEFKZIlJLs/Y1HO5/hAC+hN8b+O0hSWmlNiCrTK2MnsRikNPSDFoH7jEr4ibUuuGbSwkqJABkSd4HXAFZPxdXSFcCsv8Vm/+4b/ADBx5xHPZCrTaqwbL1VG0GCTYXXyt8+xwoFcHb+nyP774BzWfoqXSqpYaDAuQGYwC8Xncj1wD6plNLqlDMLmGdNekAyFHU7gdhJxjT4zVp2cFT2ax/x/xid8OZ+rRrBiwoyIFQxBKiVDAkqoKi8XOmPQ17+Jy7ItdFemZ1kUwJFo0hmDTuZIG3s4A7I+IVLhSd/X6TgnNcVPsopZzso9d/2cKafhnK12DZWuUM+zG3X2Wg/lgvieYGSagtKH5jlapabkxouOxkaR13wB/DODlH5lRpqRE+6gO4H4mPXoP1YUigNgCe5v+u3yxB8M8Vmozahy1nyIHJgbgeY6p6noJHe9BluIjeSMA/qUlbcev+O2M6dWovsuSOzeYfn7X1wFlc4GiSMF0swCSBJ07wJjreP3fAF0+L/jUr6jzD9JH5fPBtOqGAKkEHYgyMKy4InecLc7m+QVdW0AsAw6NJjba28+nrgKg48wuHEmUwy6o3K9PipP6HG6nxSkwkOPnb852wBWPsYpUDCQQR3BnGWAn8x4gpNWekX0GmYKmV1G0EEiGF7AHEn4mWvmK9N6RIVIBUNpkTMzMXHp2wx/1Gph6mXW8w5BE9dIgwZjCChz6R8rK3x8vytb6flgLnIVtKgTfrfqTP8AXGfE8/ooVmkjTTYg+ukxiUpcfcD71Cu/mFwO+xPwvGNmZzK5mmUSqCtQaYkSZ7TIb6jALvDb1qlNkFR2LVEElj0DM1we372xcZHJcsHzMzRdmYn9ThR4V8LNlpLtqkyovaVAM9O+34jgPxr4pFFCiBmAYB9NiSROgHoSLk3gepUEG9DPPXzKBCRRRjJ/GQDb+UH6wO+KIjEr4U4gtRaVQKUDJ7O+kkhQv5yPlirwH58yGbalBKkCFbUqhlk3BamYUn1EETjaiCoT5wmslqtRB7Q6B6ZuqyLyIsPkw4curL0gewBETtY37zGB34LTeSpKxeRY/n88Bpz9R2pk8sHco6MAFQW9noSbTPfeIxS15GUy1OrVTKakc0Sis7EgqugwJXsdAuCcR2Yo1qeq+oOCGM6dQ6h4s0j0n1xW8EpVc6lHRTGXWkpRnB80yQxU2KysAn2jG4m4Y5bMvTqstIGnzFCvRosSWYWLVHIIohuqAaiIsL4fcJ8JyE5sFRdaQHkUjqZJLN/ExJnrhpwngaZcBaYA7232ufn3xs8Q8bGVpLUYSpbTA7wSDJBgCLmMB5w7iVJ+cEK/csUcGxlReJEEDb5WxsappGpiB2H/AD+/lif4JRp16blCwqvVarUpkD7yegJA8s7ixNr3vY0qdOiqu0VXiVA2E3B7C3U/LAIOM8QSk1Jcw5oJWkBipawI7eySWFz2+GDKGb0a6WXoPWVPeUBB1szHc/0InER/qVnKlXMIlSNPldSRYazABjzaZQwZjv0x0HwVxNXpimCpIBL6TMEQGJ7apmDcfOwIqppZg0jXyVWiaunRVpwyyxGmStrki5BxJ8b4AlLOckhq/wB5rMCbCmg0suqJBcGT/WMdFymhzlaasaNRlDNAALaKf4WGlvNpOqDtvhJxjk0+IUHqQgl3qGmka9NTSGqQZJZgsi8gbCBIIMtmadesadSmcqyPDKacqmlSUNoIa3S1ybYNzJzeSD1Ka0c1RdJ1qFcACxBm4F9r3BvgviVBcxmq1VlblMaeioGSxRdB1qWnqSDE9CBviT41xComujQdKi87SNK3aVGp2Ia4k6RPr2wB2YzyCm7wrQhcBAyhTvoBaDIB6dMBsuar1ClUhkoKCxIUMQFBlYkSAQZiR9MNctwwLlatF8vzap8y1AVLKXCgQqmSgj2STcEdsL8vwSrXy+crrUKjL1HYptq0k2cx5iAvs+g2wGzw8hKmjUK0iXcrVqefUWgL5VG8ACSQBJgTigXw26prpuKkLLMLrO+mOhA6yOowPwbNrRLNmMurGozeZSVIWbaIOmABsIIO5wNxGhTon/pK1QLUZXFIAalETEyV3uJ7mcAdzq9I6XUAggSTAhjCySRAJ+VrYR+JOJ6a2Y0ltZpjXpMAaNIIEHVBQRqj8gMF+I+OVc3lFHLIpVXB5jCzCkrlQSoCkEqDbC7wZwmg1MpUcc6sktPuozDfaJWTJNoB2wFp4e4iEytPzE+VQikXuitBaTqYkyf0wXw7hxqvz6xkA/d0wZuLS0bnsPmcLeD+E0y8c1Kj0w2ldZLoFi7FZ2J6aOvXpmnFaSp/01TllHamtLSSBy7bloWVWdRHvHtOAqjQBMv5r2Xovy6n1Pywqz3ilaVWrTqalWmgYEKCCNMmQbzPlABHTvhFn/GBoiXVixIVII8032aNMCSTJ2E2OJ3iXHaueYmgGCCmx0FQARuT7xaWAEwLlbjAdO4ZmBWopWCtSNQarWI+MSPkZwatWoOz/Q/S30GOfeDPEDrlVSmpqmJuDJMzGpiFsg2m2mPUXOX4kpiTpMx5rXG4B2Ox27YCL8b8aRs0ihjKJBW25JJA6EwIwX4P4PzWapmSToMU6Ww0iRraPbkyANhB3N8KPEeTdOICnlwrIxSUqSQGY6iVY3UGZse+Kng2dPKruSNQWWIHlA0kqimxAUfrMXwEd4VyPNq1LuE9oQTA1vYBTaYMRGDeP+GBQfzCzezUSVJ9DGxHrIP5488M5kZZSzAFqlRFUTA8upjqPoPS9hGLTjqCrlaoJAIQuL7FRqUja1v1wENwnO5jniilfykEkkbRGwHl2642+JMiaVKi1LzFy0o91ZRJ1bSHJOqR3joMfeG8uWqO1gdBAk7Fio/rhh43qAVqVMbJTt/3GO/ZcAz8I0S6JrpLSWmoZUDEyzydZnqBYCTct6YqMAcFoaVa0XCj4IoA/rhhgOK5KkAum50FhHXckD8iNsFBREz9I/rgvjOW5WZqLYCQdu4H/PXA9SppH+Rt69f+cAJXpjTBPaB1/P8Azviv8BIPszqY8tUiR1kA7knEdWeAY1RsehIjrf8AXFV4EqkLXUiIcG9plYm/8uAo1WPXE/49oF8vTKidLmV/hZHVmI7CQficOKtS9oMnHmYy9OpUVK7ICgL8svpJBvOn3h5ZuDETgOc8C8KVjlywRWKMG3Opl9kpFtwfZm+3bF/4RrZamtOi5YOg0qtVdG1gxVjJMwvVQY7jE+KRFcnL1FphsyRSSpUZUprSs+1ruRpAgkdox0LMeHKVWmFzCrWIF3YAHvI/CB0g2HU4CB/1DYucxUayI60CGBGnV59ZMDqiwQYAM9cLvDPEzlAy05ZnKsVqAQzES0AQVF1Mkbj0Aw/49wTRS00alR8uSrIlRpWdar93N2H3gIFlMe9hJmatJqdGq1JhmCoLMZ80qAwVrAkMJ02IkyZnAU3DOOZXToqKcuSukEjWtus3g2nVAPWcMcr4Z5ZFbUMy0k6zfUrEkqLkrc/xTH5RDgGIuD/kR++mN/D81UoNNJzTtMTZp7qbH93wFTXydHMOKlWmV01CsmYIZwx/hWO7Q0E7A4nPHPClp1aXLQL7agoiT5FRlUpphzBMHym1ycOuGeM1UFcxSYSZarTnzT1Zdx0EXHYdMAZ3g7ZhnrZWqopoxqnXBZCqgEoq+ySFi4944D7wzxWkmX0ZhtWYRwdLjSZLgNCGCp92Y2FrROXCchma2WfLtpSnWgOYgkvBYgxIkGTM9u5xsyfiWi6FM5l1cVDLMBfaJMneABKkbYoKOWWqJymYEBtTJvcCNvaUx8OmAn6NXlLWyzk5oq2kqyjyiJnUSqHVPtaluptM45/nuEMKoFYsiITrVn2BaZFyoGmAIkdpnHX6PE2RUmnpC1n8ynUIh1ke8TqgWn1xKcX4WMxmQoNMCuraQV1KDrqatYBBllgeQg23PUBuK8IrJw9itZhTUHkURTXQdRZGMzYaG1CYvJgyMCZ3w5l6T5GiOUlVqL6zqgsSV06mF28pYARJE74dZ6tXqomQemwWsrhayKSNEkwARGrSsRJ3FzOGyeHsty1D3LO2sPaAFdrowgXUG4wCqlm83lBJZtNh+OmZ7Tcbd13wo8S8ao2KmlSquwqVTTN9YEQAZOoe9aJF+pxX0hmgNNOlTp00qFE9feDcpYIIuCC86pMG0RScFy+WrmrmiG5QbyBWhgNXQjckEkMdzB6SGrO5ClVy1HMM6VNVOrUqrE8vUIJMezpqOo2kz6YK4vxDLUaeXo0KRpqWLGrBAWV1Ab62JkNOwi0xZ/xCglHhtV9NOmawNMVGuyB/IEbUD5Qg0jSbR7O+AM9wTmUcslGlz+UfvSpGsqUI0g2sAwgEiQARvOAY5LgyVQDlsyHYSTTqSDJJP84jVbpN5wsocebLZl6Gcy7MzQ6FfNAYx5I2Gokd++C854Uc00ekGV9lpvIaZsJG3e4t1PbKrVrrkq8ZinmKlKZlpNNVHmAESSCDcmYFo2wC/JDXm6RAYDUxht4RW0z2sJw8qOafDyoVTzaJYspjfSpZgf5hsfkAMT3AKzPDsZc0qjSREyG8wBFrnDnxPwupl6IVahqpK0whUlgupT7oJYDQATvHrgIjM8apvSpU6UipqLsfMWkgqpQxpAgyJvYYb5bNGjlq+WIANNQ9RHmaquJkOrEIfMABBuDPotWkFdqtJAKmWdbkBVYIkhFO8kCdum+KLN5LL5vJDOctOdKjUmoLdpKwx6Bjfvt2wAvhXP0SXVOYrvCgV1GimbmS4sx7AgSQMbuN3zuhgCF5VMHeYUGb9fNgzwxSdQjIhccx3YKbwAFETGrzN9Dhdl6a/blOmDzGZhEaSBMfHuOnxmA6HweoDTsRMmRO3mMfTBuEtKiBTSDpZVHmG4m5/wAbYIy3EmKiQpOx3Fx+eAlfEXAxVcM55dadGoAsjwuqGX2lt+XfvOcR4bWpQGXUGsrINQabCIG/aevfHRc5SNPQ081GqpAkBhK8saTYOIM7g774UZo+VQsuGFTm04vHcoVOogSYEMRtgILP5SoAnKYLVdkKqHGoTBBI923fvti94ZnMxXrtl6i6noKPO0S2qJMg2QRPcyD8eV5qo1NlqgrUDl/NJOnQx7EDSRBHxOK3ilXMtlaTshU0tP3iqykM0aU1kywE2IG5PQ4DobGlljBPNrbgdvX+EfXHL+N8ZNbidJqi6XQ6XuAIBIkdYjpJ9cdEyeVpCj9oaojKRuCCoJPvHq0nrt1xznxhw7mZhahptS5nmQtu62Bdl3AJ22gAW80kLLgPB8q4zH3tSpSepKUBICsSTpAWC7AgxNoAbucEU8nXy609DaqRc/cVG1QF1CCZhjIsqwJ/EYwn4Lm3ylQvp5uoBlpggN5UCuE7rpKkk9QBewxYZXLEotWqWSSWUOIKFySVVRcG8TOoifZFsAmymXrZ7c1KFKkNOrSAXB9oIxullAJ3EkWvhhmqFM0xl6dNTTUaQIBAHQJ2v1/Kd8EVa5KhB5aa2Anfr5uny2+OBKkLB39Pifr+/jgOcZHOHSLzA36+vynBacRXUELAMRIm0zby7TEEWwl58a1NoYmfgxi0TA+OHdThIzOSogLqJFQDuWXWQBHqIjvgCqk6YAMnr1nc/r+4xqpppYOBpOxIO4PQnsZ+GJLJZ/M0MsK2rUvMNM06kmDBJg7qbbfC2Ks5jVpMQTFjcbyfU/p6YDbo63i+35/LGQp6dLKSDFmWZHrPTt2+WPaZBcAXLGNjuYj5Tbb+2BMn4gpmEqg0XLRFSwPeG9ki8dN9uwVHD/GOYogCoBVUC8+Vh2grY/MfPCjN5Ki4+00mqU6vMBFJSwC65BIvE36bY9ZZ36wNt/Tbt/THmaYBXYWICj8yBP6flgGfD/FWYpjTV010uIazWHRhY/MH44b5XjmUzTKC5pup8qVbCf4WkGR6MPhiZFQ+htFvmL9unrjB6Ya1oNvSQB126frgLlKFYARLAVWcBouCWiHGwhgfMpsN74i8xnaFbNM1bXS8hVlbUtSVeoZCiSEHMU9QfXGeS4lWoA8uoQo903G3Y3A+F8F1+OrXoNSajoqFgS0yGgyeupdpjbAb8vwOpWUfe08xltZqcsmWvqgOB5TOqTaRtBw2FZAoV10HmyZ/CPZkwCtgBeOwxHcOyLa15JZahNtJgm3xiBeZtbD2p4izFF+TmaK1iIKmwa5gMCPL87Gx+QC8U4jWy76qlY6ajutIJBbSpA87NqBO+wMgRM4WZfhwejUXLtqasXOYBtUqAgEKswFkyCBeGtcY0eI69KstCCUV0qcxL6kqMJVQRAaeb1mQuBsvwKtTywq1mepocMVDuZQAzIMDe5F7fkQYcEyLpUHNZKQemACxCpuu0tN9JgbkH0nFfkipqVmeoGKEBn2UAiYuTBG5g3t8BBeP6jpURyv3DpCgEWKQrG6kAhYEwf7MeB8cpcgUoK1XaU+7aGCmIYt+EECbdN9sB7leDLVo5ysyvNerUakGLL+JadhdpEWCmxjAlXIUlylNhzA6sEdW92KZGkwPMJWRvEgzi14XwhqZDO6OegAKx36n9Pywm8eZwsgRQDpJDGZiYsLb9z6kC5sH3CM9yqKhT941KRaIBcgntMgAepnYHCrg2Sc5mrUZClEBjzJBBEET3jTcTc74eZLhDVeWhH3a0lDH8RMNpHf1+Q9440+J8+oR6dMwlKC+nd3kQttwNz8h3wB4zZ0gGdTHyKdwCfID6gRPwwyoU9Kx+fx64B4XQMCowgsLDsOp+f6YZBPT6/8AGA53kuJVqCMKB1FapU0mnS0Fp0qWsvsnSp1G8ggYpeF+JaGYqU6AhK1PXe/lAMHQUG+40GLb9jM8M4RUrFnBanR1s9SowlX1ICF36q0XAAvJJOLXLUVySFqAFQHljzQWfWsKeYBJva8j4YCP8WcDbn5GmEu2VZWWIMjeQNmYtExvg/hdPk5oVK7mrTr0FK04NiDp0hblmkAez1PQY84plXq52fMzNTCPNTRoNN2ZoKknSDojR1ta8MsrwDMmoKyV0qVaShRzxqIBknqWQEGw+eA3cX/0+VlY5ZjRLgaqZ9g+hXYG24NotiO8e08zVbKitR5LUkdQUY6XCgMQG6HSptJ6fDHQRxjPUzFXJrVHV6NSP/a18T3HfE32qqqFfs9NDIqVFZipghvIoImDAJMDzTNsAV4L+zJQ5gIrOrLp1XKsKSKTcSCSCJ69ME57jqLmCuZZ0+7LoQsqdM6lEzcQDteRfCPwJTXRVBjTCGCLQQd/nb540+JuIUAroX5dalUGksC6qrGYUX3EKVtAHTAHcW8cLSygrCmxd500zIgAxqciwFxaSf1wzXNA06TSNTIrQogSQDA/OwnEhmMg2a0ZMVQoSgHSUMSWJYkCdKnSLiYt64e5ziP2agiNFTMBFGkNKoVUCWPW9/7xgOfZuqBVqwf/ADGBkbXPf0/rikypJ4chBIK8wqR00ioQe8yP84TVvEVOs5TPUgWUkfaKI0uYMS4FmFuoxUeGOF02pAJmVqBSxQhejAyHRpBtIImN774Cfr8ZXMcMFXOU+ZqrBCUOhpVW0vJmTEgzPTHiVdKAXEgQI2mPy/x6Yc8e8JA5VqAAopzOatRAWSdJBDKW1oIMyNQB9DidTNTBBEAxPwgTP5Hf+mAdcNk5ikB1dR17zf4/3n12+M+GUKtVFq1OU/NblmNSvamWRouJkQf4uuFvCa3/AFNABp+9UbfMx8vj88OfF/B/tNenFVVNKoWCN76/d6tJHUaNja4uOoKDwetl82WWfstRZUahAOkeUruhDT0FsM6tUBYIHu/Lr2nphTmqtWnxSuG1cp9ToD7J9nzL0PUdPXtjdVrWJJMSAIF5E7dP3OAOelUdH5bAOFnaZusj4EfP88KMn4vCVOXmKZptAnT5h5gCD3AM+sYf+FmBqVJO1Jibeo777fpid4gmWbNcmujLXphAKiHyvCKVR1MwdPlkRcDfoFEma1iUIItcXE2sI+eMC3m3kkH9xPz/AGThNw/hH2bM1qq1KdWlVDcso1xLCzKYYEAxMRM4Yc0moVMWPmMyARBIG4tYW223EYAwZRcxy6IrhATqLhSD6BSTDC5va4xnxTMOrstdCpAdTYtKAMUIPvagJJH4govOJ9srmeagRbOxhYUxpEFhMRqKkxM/SazhXEmak9SswdqTtQUGPu9TQASPebRE7RHeCAvDOALngysYpIDe0qSpgkHdvN8P6heGOCrz6tCpULM1IUTpkaWKgk6ZllTTLEQJIHXDP/xFWz2UK5ejyqqa9QRpJZVBhZhmksA1jeZnrUeHMjFBeYokklYjUoNzLKfbJksAYBtfAJ/GWSrUsqgpxWAVkZmhSA8Se0EiNMbQPUzeSy1PmrSSgqtQdkaopBDMy6VAIjqZKxa04tPGPDy+UeiDrLjy6plSp1AyARvbYbxN8IOGcIXUBzNJSs7rAHnbyIEg2C6VMkbHV2uFVngKdkOkmSSNlABYtGw9kgRF/QHCWvwRcxT5lcEJC6VB81lAknYliJ22M4Ny+UFatBJ5ftvezEIo03uAC8Edh0JnBWczqmXa1Kn0AuxNgo9WNo+GABz3EzRo6F/3apIX+FVAUufyt3JGBeCUYcKoOlLkmZmDv3JY/XGKq7trcTVqEEDcL+FF9B36mT8HuXoClT+F2IwG6kkkk42E4S/+IA8BbD064zTPev7/ADwAHCPG4oDRWQQxkVKY6sB7SjaBAkdBtjdnqPOQvQIph3pnVThkcrUWJG0jfywYmcS+TIqZakTMGmoJ7kATI7f2+OPMo1XLtzMu5RtyJBDWO6mxBjeJ7YCmp0Uo1SuaEOzVCkglSCohleIJLDazCRbY42cN4/RpV6hprVrtVp0idKSdSB1OpzB2i7E9b2xlwrxtSrpys7TFJjYzem3z3X5yPXBB4SaNaaJ1UEoL5XMqIdiAr+7AMxcQfQYAduJZ7MsVSjTpU9vO5PzOkXxPcS4zmqNZcqaGnSNVZ6YM1V6vTaLCTsIjY4tuDeJaNUGAyQPeU/22kxPfEh/qF44amSiKdJWzA3AmG1A+yCYvewGAN4Tw2nSqsKNTmCqAqq7AMujU5LeWCunrviU8b+GXp1HPMXQ7JUUrttoa/cGDH8WNHgvMtUrSF1AIyvBkxURhN4kloWOlsUlPweVooMw7rWqaQ1MtztSqyuYEgUwSsbGwFpmQW1aqVMstGkRqUA87dgwgHSw2N4NxsoEm2MyuksrfeDUKYkBXvq9ogSzADczb5nG3wblKLipl8yRSNSqxUPIJAdtSo566wu5vp2OGXGPBGZoj7kjM0VM8o+VxExpgQSJOxFzOk4Dn3F8vTUO6HU5zDKSCwZQBJRlIK7+8CfTthfQzHLYNTYo3XT/YWPw+GDuI5ctTqsq1NX2gvVptTIal5LyOqyd/zAxu8IrlmqI+ZVnTSfIGiTqsT30gzAI77DAP+Cf6ish05pS6/wD1E3A6al3P674X/wDhtmGvKVBmqY6WFRfimxEDdb22wNxrKqGetQovRoIxRmZtYUkgLvdZ81p6bgmMK6ZKMKiNyzK3Ux9Dv3iMAz4DnR9spB7FaiypBEH4G4k/MThl45V2fL1aasy0q78wqJ0EtTIDfhkC0xOMMt4p1si5uiKzI0rWWRUUqR1iSPQk/LFxl1ymaUmkwlhpmmdLRFwe/wADOA5/xLidQ53MZefu6btpHUbDSDO0t6xsMfcwx3giT2sd+4v9MOPFvDVoMlYhS9SV1gEMwtdwDpYx70AmT6QgJkbx5rQR0ne/ocA/8J1QDXk7UWNvj+x8MLOLU8q2eas/OWpSq/eqvsOUXZH3QmB1O/TG3gFWftJBIJpRfeDqEW+X0x9mOPGlVCa3RSecA3mCmo7Fgy/KxAkbHcQDXjuWyx0VaFD7PqTXUAiWAhgCu2ve8iRJJtYBpVmeASRUNMC/samk9L2gHffaAXlFaHEKqFCwrD/d0oQpVlKyQ4HmIUAQSCRcQDhvkPB9Fa/Ms4p62cO2pVdysgGJMKsGR6SbjATGayedy7LWWVV0NTz6CqadIYkvYF9Ui8kkbmcGf/CKtTKZlynkqoKhZrFnm7IBBWQqGCBBBvvjLiuebP5tsq7FQlRWUKJLCF0iD5SqtzGYmPd6xiupcH0ZerQqEuKoOuoLAkgAeW+gAADqLSSSTIcupZTN0qlVg2o0qf8AuAoCpAJlhU6agZI7z6Y6Z4fqBssr+ZXJJJIgknzSwIgmG3jHOsoCwrUxUqirUqVTURnOkU6SkMnUNMET0kHtN3wgNSydIK2qqULQRaNR+8g+ZV2gdZA7kBhxQs2sFjZSxdZBTSJ022YhhtMSDvBxu/8AhBhfZpgeSkum6hmNoPssEKn0IA6X38JyalqjmyU6j3JEOw0BmbvpZN+rT2xjUzzPU1bKvsj9D8evpgCKoAIo0gLQp+G+/wBT3Jwmr5gVHlT9zSnR/Gx9qoekXhfST1GNvFK4SaK+241VmBuF6U53lpv2Em0jGWQyAc3ACrvH0XAE8Ly0feNF/Z9B1P7/AK4YaCRvA+v/ABjymsmegxtc4BdU4BQJnQVbqymP0t9MC1PC6zas4HqAfrbDdsY6sBzTgFMjKoukiCwv0hjHraNsb8w0GCwUm2+/5/r6DfCrJZesycqixWmLzp0gFo8ohZJIv8x8weI8QlWAQB0Oh2k1AJEKVJOoG/fcmcA7qVgbGLHp+/rhl4YrMaeZpFiwAVlQG0kkGAbAnCfh9daiABpIAn8W15/I2OCeF8UfK1Wq01UkxIcW379CO4/TAW2Uya1hSp5iyo7xTYaWiHbUw6KR2tHXENn/AA6K9Xk5fljWnNBCKmoBQSGMS3n1RFo+l5lvGeVzFOWEVV9w+0D+Km1iR6rB9MTScLTLVqVXSEDa/OD5hOkHWshSxWfNaSdib4BZ4LyL06j0gkMpEvuD1834YsdLXPYdei8PyjrLIJqN7VWpf8h2+eIvwxSqispNEEaGmojEhdKCHJMMDICkX2j0FklVKFerVqVGbVSpxO5vUgBR5S1twBbfvgFI8D6VqDM16dagztUbWhDKXJLaGDW1E/GYjsUq+IK+Qq6aZd8rA0CvJEG2lHiRHa+4tiuzIZ0OYzA006fmWlvA/G43JAm3btfCPg/jKhnM1UoEfdMgK6hOs9fLptY7X+OA25jOZTiQ1sGR6QAF9DI7mEYVQYMaSoHXUZF4xA8L4rlhTqPmKZ53LXSVp+9UpqKjMBAD6ngWHtXk7dBy3BqVKtX5RK0ioNc1V8qiCYXVcyD1nEL4m8NvR5tM1XroaQajVmD5GQFKl5LKveOnYQCfiWUqVaPLpiq7NNUrGprbFwoidOs9dt8LsrVEhiZFgT8/U9fhh9WPL+yrlmIqK/3j0zMIzAeZtiQ0n+GemFjZmlXU1KhFGorqGcKSKjOXMuAwiybqsyTIOA35SD2mPh032noemMjutSmxUyIZT/QWIvt6HA9HL1aNVCwlZs48ym1gGGx9CQRa2BeI8PqZeooVbNvIDAaiY1RMGCN4OApE8UNXCZfM5c5gFoQpK1ASYBT1J6TFjIwXxTwHXoBTSlpBblvp1+oBVijsJ6QfTCvhmU0gVjV5VXU6qACQNINMksWBHpAO28zii8ZZ7MJRpeVnYaVp1QdQYvCtEE/eSxgHYXEmCoB8Lyr8tlYnUQVZFUWLEghiBqZ4EQSYnSL6sB8VydP75nQAVa5gySUhmGkmJSSSRFuhtEveDHMvWp0QgZWp6lcgqoUVnKif/TvI3AtIjFH4ky1ChlmpmnzXdlkbGo+olBIuAWHT3Q2AQcEqJRrr9mqior0ocqS+ll1afPtBU1DA2K4m89xhhmHdiqV0LUXTUEDaAUWSSAVvriDeBbTJrfAeQSsytygvL1GpOpQlRrJSVSbwpYkH8QM+aMTfi6hQbMsjjTqzD6nAOoCA0ggbBYEHa56YC78OZ/Lh9NAoajqWdA4JHc6gSIJmAxnsYGHOc4oFAVfbawBtGJV6VOlVpVqD/d8o0+YG1KxAapT1NPtAifgSMNuJ+cup9gK7O87aVnSp3Bggkj2Qe5sCGtUVqzlBCrSKhursw0oJv7Rlj18smyg4oaNCpUdlY6r1BUdTHvgKgG6mEt2EmZInPK8Kp06T6hppEyqkAELCg2/E8ddgY3nGWVzQShCgKaj1G8o9kFyJ+MWwGrO1gAaS7AkmBaTJiOy2j4Y0LW5KhyAXY6aSn3m6sf4VG/7nzQpksdNNBqduwH6k/rGBHzBdzUYaZEU0/Cg2Hox3N/TpgPcrlCWiSzuZLdydyf3YDFDlsroAVfiT8dzgfhOT0rrYQzdNtI7R64PaoFFzft1wHkRtbGDNjW2aBx4aowGROPAMfY+kYDmvEeLNVpunM1PTcIjkBGqIRPm07XPW0x1OEOd4UtIn7wMdXmIEiSNh7gbpcyPriiyQTmUhSdAihgvNJdgG9/QPKG6KpBYyxIixH4rQblhURirEojVH2Rf9xgg8qajabfmZwCXguf5TRBZXO5U2gXIaIKqNIsOk26v3ABaTEifyZcT2cAKhmJlmPtEoCgJ0jQsnTsx1AEmAJwx4Xm9X3bkhlU6ZGkstjMEzYiL7gAxvgCnoagOw237zJ2j5/wBcNOD8WNIqatIV1X8Ua1neCbHbY72vhY7siM6Lq0KGZRvEwSOkiQdri0425TN06wmk0gCSD5SpP4gTb5W+IwF/lqOXzOp8s/KqkQ4UAG/R0O/x2tgag3LzQOdADrTApuJKWYiRbytcb9T8MSTUjqDKSrg+VlMEHrBw5yXiB66VaVdUeEg1CvtKTdYjTMwZj5YC7o11ddQIKEb9I6z/AFxxnxLx7LUq2nKKKLS2qAw0z+FYtO5gfTFbR8PmvlgtF2TUjXDBgxSJCE+6TF7jtGOdcXRqtFKdMSKNV9dX3mc+0zzfcdCR8BgKPwjxDmjPZeWZcxQMBiTBGpFa+wjSYw8zHg3L0MuoMrmXpsgVH5moMIadYsDsSqi1rxOJ3w1FNqfIKOwRlqkNMh18o9WlVO8KFI64uMjwio6kByGcQ9U3IBF1pg+yOk/8DASnhXhOTr5VKeYOrNWelujHUA6qDs41OZF98LPEvgDN0Kb6kGYpNpZqlERUUqDd02eNbXFzuSMXuX8B0qdPRVq8zLopAFRRqWNjzAbabxABvEkADCVfFVfJVCJeploHLFb2itrrU/OxmLTGAgOH1mD1KtI6ldUBUGWEFQQyQTFj0Kx1ON3Hs01POU0pkKrqmoKAA0gGTaJPf+2Oi1uE8O4qdaH7PmhN0hXnuQLVPiL+oxGeKOE1ctUfMVAtUagtFo3ZYptUMybMLKbNNyQIIKM7l6hNPl0y3KU6g0eYvLt5T6kmASR5Y2xbeCEavUelWf7oaSaLAL7ID6iCNWmfWN+mJ58hmr1stTd0L8lp85dwXLQp3A2LTIjcSQKPheWrVnp1kQzLUahCwtgHSeoh/KSTYE7WBB9xXxAiV6Zd+TQDkB4s7BesbQrWmwj5Y0cY4MM1nKZpVToVPvWIDWnUkSIkGYJ2vvJGEP8AqLlVpcnWX5dRWVjHmRxfYC4dbf8AYImb+eFPFdJUCkNUZ300yi6CrRZRJkJAjzSMB01supiJBECZvbaT73znEV42yemulYaTpputV9Ps64KPHVwVjuZUYp81nWRQVGuVntuJ22OJXieVrZkqiSUcA6wwmXLCYJv5QSLQoBJvYgWmS0ZTlUioqrUeq2uX9glDrmSTEKAN4tAmGPD8ovNVQIppzWJ6VCHQaj/DaZ94g7hb45HIcwqrJGpXes34xVawF5vEXjSPWMFcUr2NNLdHIttso9BgB+K57mNt5AZF97bn4z+5xqWWIAEsbRHz/KMY1E0r2/v39P7/AFx4hVNKnoS1eqN9+UhtP8zbD/8AkyAnE8xzHFJDNKi3nI/8yoDf4hDb+b+XBnCcnrq+aPLeOp+XbEj4hrulSjl6LFCul20z7zaUWd+5IO8CeuC+OazmZVoK2BFiNyYIOAvs0G0nRAboSJj5Yks3Vq055gO/tXIPz6fPBHDfElZQBVAqAjfZv7H5/nh/Qz9KsIUyfwmzD5df0wExl+IwBJn937DDGnxDqTbr+5xs4h4bU3p+Q9hb12/e5whzOXqUjcGB7wE2tb0+OApqOcBtjbI9MSdPiIYmDAjf+vw6zgylxSRvHxtgEdLNGodFKrChWC06IC+du7XYEKPM0iASBsZBzFGkD/tUAFM6JN1BIpgzcLILmekeyNyEzhflKU8i6lhtYQn3lhQTUAIlmaJ8uwE4+pty1H3dIBxrdUpMS2ry0laDFMEwdPYX1TcEr0Ajsv8AuFWL6lBC9izaQDvIUMwAC9Cbrcy7IQwOxOktUbc3YtHUbQDad8O/s5dnDKEaQFUe2XIkAU1sgU+ckzaJMm4zKzWBLKSwGlAPLMgaoA0mNTNGmCsm+AZ+HOL02Yl0LArpqICQYkGRO4JHSN4thjxLwDTrBcxknYFfwxrWPZDAkawIi9yOrWxHPUrJpcANUKksAIhSRpnzQAZ6DaCemKzh/FSBrpPGkwYYHbcEiRH0t8YDzKPUNOaxBeSp0gqDEQdJAgkQSCBHYY38J4pTpZkmqjFCpDaf5hB9RbYXjBHEcy1Qs7gajsBb2QATfvHTADgBmuQYNrxuL4C14n9nr5dno1CpIImkdMbe0vRrDpPxFsSHBqVXJ84OFqPXBZFZQJJI1QPZmZjbaYjcUyp1I5QmLi1ugP4vgZ6Yb8E4vQeppzilTGmQZpknqwF0PrsL7YBb4KrAZ/M0VpK0sdhy20iWG9iwgi8T3646GeN01CgAmX0MLKacBpZwxHlGkyRPpOFdDwp9mqCtltNQXhTp1aSCNKVIkgTIBPYYCSuc0yJUXQiV2hHEOdRqsfUAARYkb/IG5LZxgbrllMgHeqR1P8Miwwq/1A8Q0cqFp1aDVRUXyAWVjJBBO8ixtBviwpxEAQBaAI2xM+OuJUOUcvUCkNGtmXUKQNtXo0bYDnlOjzMouYo03Uq7CotytMW0lHPm69zEbjFhluGtnKeU5lU6Vp66jG7kSIVD0a8atxEi8ERma8SB8wq0WVUDCEAkG4EtFj5QZk9cdFy3DS4GgCgNHkTppY6htsLRA29egKfFPFOYUyWXYZcWQGICow8pSDcsRotcQ9iThz4V4W+WlaoWnplURCSpBYtqJtqYnb8I9STgnh3DUR1erTXnLIViJ7+w3zPrfDqzWIkHcH+2Aif9VMywp5cBCyszCR0YgBQLgGRNp6g3jE9wmrROW01kUV0rKXBphXOlvMKbrMmbWM22xYeMKS1KfJUk6XV++kqdgSDMqSL7SDOwKjg9LXQK6lputVaocCCqSAAokWY6m3gTJmVkHBzi1EpjVKgQ5iSzgDyLHuhiFt7RtsLsqGWFGkatUeflqpUGYCjy0wepmZbr8AMa8jl/vEZgBRpioafoCVC1DOxZdQAGwk9ba8zmzVaYsLL6evxMfT8w+yfEGIqNs76Y/hHm2jtP9cLONcUXK0Zs1QglQTYkbluukTfvIFsH5c6ZJ+Hwjefmfr8ca+F8JNRnzFeAPNBaIWmpaN9gVv8ANj1EAPwpjRyqV6paoxUEA71Kj3AHYTf0A9MZZTKkS1STVc6nYbavT0AgAdhj4Pz2WsAVpoNNBIjSn49MCGb6AAd8F0liBva/7/e2A5/TqE8UrtuKdREjp5AB87/rhpmapLtv0+cgExewwt4EurNZl+jZmtB/lnDEsCxAPvXPzjAGBRE+t/0H5Xxk9KwiQenpb4i/9seUQTe4+W9pnvee+CKiNBhSzRIUDfa3Xv0FhOA2ZLxDVp2f7xR+I+b4aup+M4eZbitGuIBufdax/wCfliGOeqgkVEpCDtDLAv7xZvjEY30sytYG5DrdlO4vE2Jse4v3wFLn/DCMZXyn0t9NiL4Sv4frLaQfWY+mMshxuvT8s8xR7rzIj+K5/UYc0/FdEgFg6HsVn6iQcAh8Y8Mpoab5al/vl1dVleZA1gsVggTJN1mBqJjCmhl2q0gKNQ+TzgKQPMSQalQ6jCgSFlpPYdKTxnlw1GkToha4jmToBKtBIHtCQLevXCTkAaNS6NIDBWBUMiStMKmqXdyZuB6dcApz9BWUlA+x1aSwMFpJqVGEvUcgACCBPfccA1KquA5VkYHTq82kgFRN9AiJaJYM3oHmdrMxP+4tVjBiCWqQFBVLrTSmJAJvIIsRhBnDTFUIwjygIjmWljbXBOkWBiYAIiWbACAmCrtTZFXU0ydZGzTMnYkd47QcZ5biJovqVupkEMFgeykKCNRMGTMQN8baGVhnK3+7UMTs1iSzHcCTcbkRMDGWaypYQxVbyAFLFo3ZgQSATsI6+mApqbB0FQQAw6GSDEkbWINoi2BqqyTbodoM7fPp+74Q5GqaVUhSTIBZQSS5IOmQICnb0EDocUNGvqGrZSrQfUC/XeR9PXAYmlaAOm/bbrPqRjVWSxEAAb/LB3CBzMzTVjqDSG9fKZmT8PmMJ+NZ5slUFOsxq02qOoeJqAIV9ro48w7G3XbAMeE8WrZU/csIm9NpKtP1BvEr/wAYpP8AxPls2qrUHJqqwZlIOohbkU2AuTbsRf44khVDLrVwUm57HsQbg2mD172xnw/LM+YpiPM2oC/dWETteB0wFMniyoilFBqMQdJ0lmX2oJj2gY3MRBJJtKHjGaqfZ+VC0uaX5lWrUVdZjzTM1JhhCwpvtucWdDgVShSqClFR6iENqs06SBpfqJ6N8dWJb/UjitJtCaG1roB1JYjUuoOCpGnSSLxBEjbAc6yeXpnMFlB5QaQo7dATM3PT4jHfaVFzRpkj71VFu8i6kj0i+0idscs8TeHsvykamlFOSyAsnlFTVBcVCTKsARBJgmdpx1XhVUvQpMSSSgkneRY/G+Azo1w63FuoP6H1wFnGZfZYgFgINySZhUJN2PQH8wNi6sU21myHcnZT1J9D+vxwo+1lmWpE6mpchNjDFmkzsWCBifdUR0MgJTpmo6gBbiauoyFWm4Jtsbi8xqIjbb7w34fdTyavnQU6btqMszMajaCI8ii0i8wOhOHTRlqV/vKjHr7xkn5Is2/uSSryWacCoCSWqFSzRBPtflNh6AYBhxLM8xtA9gHzEdT/APqP1wO9hb8v2IwNxDNpl6RdgTEKijdyfdFu1z6AnCfw3nHfL8xzqZ6jNawgQABt5QBHywDQVbHqS0AAb7AAY2cVrGqVytuXSC88g2ZgART/AJRYt3lR3xhVrHLoCJNatIpDfQvvVSPQER66R1xlk8slNAAYE7sbkk7kndiT8ScBuZ5tE/569Ix9TzVNaq06tQIXBIm0kWgE2G437Y2ErYH5fQX+mJDxPVD5gDfy6R+cdN5YYB1wzwRSo1Xh3cq7FjbzGr5jI6EC1rH0m2/iHh6nUJdfu33JUbn1Xr8r4EbxG1OoVZQ9MEhdNmUAwAG2YejDDfJcRSsCabayN1iHHxS5+az8sAiGUq0bOLT7S7W2+B+IGMkzb031IQsRPqOxH5dvTFQrDpfAGY4MjbSh9NvhH9sBqHEKNcRXphWI9oXH57j6/HC3N+FTT01aLa1U9G902YXmxXoDuAbRjOrlHpzqEiNxcH42t88DnPEBtLHSRDAHf422j0wH2bUI8R7Qm1v2MC6FO5M9YxsfMFib269LR/zgUhjcA/ID++AovE9GcsZvpqIRYm5aJhSCTc264mqNBSTylrMz1AhmVZQoIbW5vqbSS0MQoPexrayLmlq0EqNSrIVYEESRZrSCNwRO4IBxIpSZKNRq1NvuW5dJarBVFwDqVN2ZvMe4AJY74DPLpqpEqVo35n3ZshFtTNGkeUlVSNRLGZ3wm5bU1NRkMk6PvBEMWmoRTX2gLbyZ3mwDTMU1RZp1DNNfPyQKmgEDVUdzYOQIAWLtjDi2VdPZDKKQUhqx1sSbKgUGAP8AzCJPsydjgETVFW+l3NXyqGkHb7xoNtU9vZmOmN1GU1aUeEHu6IGo380mWaRNp2sIx5UE1mIfSkXquBMm4VFAn4ArN9o3+o1WhUI1M1SF1AgKFJLuVABZpsxJMSbk7BuzWUdm0oy81luFI8igyS7kSHNwJjYnYXw4WEFdlpMppikWYCLM6k6TBgwB6kGxN8YqyVTUpU6jVDUaKlT2UIAE6RYkTIERbebY+yCLSqsigLAYWG/kkTv6fXAUXCGjM5cT73bupgHA3jDkKxXMhmWpXqCnUU+ak4CEH+U6gCPQHe+MuFVf+poSCDrEgnof7E43+LOGUcy7UqlTlPz2NFjGktop6qbT1IAgzv32wAObyJTNVqpK8uuqEKDLBkA1K6nYyZm895xpz1OVMnoSNjB9Om4nvjPN5Vvt2YqkEU6tOmUPutCqrwe6kQRuMZVNiIAhWn18tz+v53wDbgnjmrRASqDXQD/vUfzTDDpB/PDTM8To5yorkkoloWzXiAwgmOsGx7Yj1uAYmfXftuLd/n64xy5YPqRirAWbr0NzsbemAfN4b51GmtTL+UkmpVgEx5oLKPMCNRggQOwGKPh7JTp0/s7oo5jobgqQGqXInfyjzAg364B4F47GkLmQFPSog8v/AHKJK9Lj8hik+xpU01aTx5tYZDKtYiWGzWJuIPrgEOoivWZ1PLNdNS6iwcigGHSyhoIVRJYiRYAncN4aadOnUzECoioDHu6B5UF4JLMSSNzAFhjbw7LM9au9XT93W8oEkA8qmC5Ji+kwO0tuTI0ZvNc9pE8tfZH4v4o/T0+eA0nMGo5dtzsOw7f1nrjZl1+Fov8AEf4xrp1E5ppyNaqGI7KTAJ7X273xsoG7TtPTpYb/AFwERxurUq8SXVLUqK1dKqLDSAuo92d20/IAdcP/AA7RVMolWpenTB8oF6j6jpRR8YEfC+8OOC8GBd6zWXWxBsOrAt9SBN7nuMB1M79qqioB9xSJWl2ZpIep2PZfST1wGOWyzs5q1oarVIkjZFHsovoO/UknriP8V5epn3ZaJ1pRJApqb6hZqhHUz5RHQW64t83neVSqVOlNGeT/AAgkD84xzbL5ZlqK1NilVmABEiSSOm3xg/lOA6hnDyacb1KijV/AlgZ9Sbf4xNUsgleqpFVRVRxqpt5SVDG4OxJFwI9JnDfMo2k625jsQXaImLAAdgO53nviO8QFVrBjZoULpuw+EXiDF+2Ae8TyLo7a13JM9D136/47WCbLaSCpgg2YG/5/13wNw7x+1I8useZTmCKqhT+fs/mR3vh/lsrQzInL1ArG/Keeu0H2vhv12wH2T8Qutqo5mw1rAf5zZ/nf1GG2S41RrVNPN0mAV93UWGxDAgEATEmZF8T2eyz0jpqKVtYm8x0BFj+7YF4VlyWpWMFy532WZHwIWMBaatUx7rESOsGLbkfX64DzvBla6nln02PxG2FOT8SMsCshcECXUQw9CI0uPr64oKGdSoJRg43tuv8AMvtAetx64Cbz2QqUz5h5fxrcX79V+f1wHpF7fv4dMWbvgJ+B0WMlYJuYLD6AxgJPiGbalmKVanZ9CmfzkEdbD99KplTPIMxQVDmKYKlKk6TMdvhZuuxjcSXGVBXLkgTyj9CQMauF8Qeg61aZhgNuhBNwR1GAKruRrZWLMtTzmqGVHqAQlNKUAsVPeNIUbwcF5rSahcPpdRpMgNUqOwGrShJCQNK7WltiBh741oimaNen5atVxSZh0BBJKgyFa0ahePgIR5/hqB2ZBy2pKQrJAJHJdzqMEmW3O9t9yQQ0MkUQBUl9RuQDLXD1SBcop/MwSemEP29VZqeXLtUY6DUJuFIhgCImWJjYdb74qvFSfY8oxoltWhF1MxLAMWUwZ2IUeX2ZvGIHw6IqD0Kx+eA6Lw3hq0kFMLtIPeQPn/npgJuL0mcUc4opVFgLmk2PYVFHpAt9MO61r+k/ltib4zQBqVCRuV//ABGAavkny9WkzaTTZ1K1VIKG9oPTeb4y8acCqZlTo8ritzaYfy8wFFEIxtrlZ0mJ/LCbg3F6mWrIlMzSqNDUm8yb7gdDbpjrWbyquCrAMp3B2wHOK+cY8RrU5imKaVFEbF1QsRe3ePjjOpSNxGyNPrA6wf39cb+OpoznKksq05UtBYAsBp1RJUdAZjGmo0ByLQji1uh7fDAAs0CT0gD6X226fucbAQKjUiIbTqAj2g8eYdSvS218aDVIBgnYdf4Z/phx4ryanLByPPTypZG6gjlwZ9JOAGejPUfT/Hpj3IcVrZdi1FmA95DdW+IJgdbiDthd4Q4i2Zo1DUiUIUECJkbkC0/LqcF1kAg9z/z/AFwFdk+K/aKIYKaYqOWq3nUwhbdkhRb0Hz08a44uTorMNUqNopKerd266R1+IHXH3ABGVT+Zh/7m/thbxHhqVeIh6gLcijrQE2DKRFvixb4x8MB54JyjCtnC7a31hXY7lgW1T6WEekWG2H9axIAkkwBH9T32+eFngqnL50yf/mSPq4w1yzlVzVXdqQJSdgYN46m2A1cYzRFIZdqgRKaj7S8kQDsgj3mJAtf5kYk6X+pKiqEXLkUBC6iYeBaQsaQOsEnHviXMlK2WpCCppc5pvqqO4Us3cgTHaThb4gySoAVEagxjoLA267nbAdAz3DEzSPlyxC1VjWtyBIabiOnXpiLy+W0ZpEkOFq6dSgw0NePT0+O/Ws4pXNDh5qUzDsaVPV1CsUUx6wx+mJbgaTWorezA/lePhbAVGdcyxBBPTr+/8YneO0FRTUI87ny9SBtqHrAgYoOXNVQSYm/rMW+pxOcfqF6x1Xkx8BcW+QwErxHh5anIhYMjrPp6bjbAfCc9UyxGoNypiAYjuabDY9Y2PXFDn946H6Ra3a2Fmaog2N9//bt/nfAXmU8TVArLVVc3RmCQCGFpupEEgbwbdseDMUabjRVUo6sqKVYMpaFCt0iXHmJFiT64U+FaKVUZaiKwDEC0WIg7RO5ue+MOKZNKbHlqqWGwB3HrI6fucAVXdVYKzCSQovMk2AGmZPa+2MKSmzqdJEMGBgibzY7QJwX4D4fRzCfeUKci0gEewfLPmg/l/XGjjvBqNGoaaU10wNx6QBO9gxHfqZN8A3yfiBhauJI99bH4shIDCOtjg7L8cyziWdlMxbUAR0Nh1F73xHZ1FLEsisTNyO4j9AB8AMY5imF0hRpGkWA73P1O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04049" y="1124744"/>
            <a:ext cx="4126670" cy="359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Thank you 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</a:rPr>
              <a:t>f</a:t>
            </a:r>
            <a:r>
              <a:rPr lang="en-US" sz="2600" b="1" dirty="0" smtClean="0">
                <a:solidFill>
                  <a:schemeClr val="tx1"/>
                </a:solidFill>
              </a:rPr>
              <a:t>or 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</a:rPr>
              <a:t>y</a:t>
            </a:r>
            <a:r>
              <a:rPr lang="en-US" sz="2600" b="1" dirty="0" smtClean="0">
                <a:solidFill>
                  <a:schemeClr val="tx1"/>
                </a:solidFill>
              </a:rPr>
              <a:t>our attention!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andrea.dimaria@kuleuven.be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sa-inc.org.au/images/MelterSlag_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50" y="5206720"/>
            <a:ext cx="1109326" cy="66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3281" y="692696"/>
            <a:ext cx="9144000" cy="316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err="1" smtClean="0">
                <a:solidFill>
                  <a:schemeClr val="tx1"/>
                </a:solidFill>
              </a:rPr>
              <a:t>Stainless</a:t>
            </a:r>
            <a:r>
              <a:rPr lang="nl-BE" sz="2200" dirty="0" smtClean="0">
                <a:solidFill>
                  <a:schemeClr val="tx1"/>
                </a:solidFill>
              </a:rPr>
              <a:t> steel </a:t>
            </a:r>
            <a:r>
              <a:rPr lang="nl-BE" sz="2200" dirty="0" err="1" smtClean="0">
                <a:solidFill>
                  <a:schemeClr val="tx1"/>
                </a:solidFill>
              </a:rPr>
              <a:t>production</a:t>
            </a:r>
            <a:r>
              <a:rPr lang="nl-BE" sz="2200" dirty="0" smtClean="0">
                <a:solidFill>
                  <a:schemeClr val="tx1"/>
                </a:solidFill>
              </a:rPr>
              <a:t> </a:t>
            </a:r>
            <a:r>
              <a:rPr lang="nl-BE" sz="2200" dirty="0" err="1" smtClean="0">
                <a:solidFill>
                  <a:schemeClr val="tx1"/>
                </a:solidFill>
              </a:rPr>
              <a:t>by-products</a:t>
            </a:r>
            <a:endParaRPr lang="nl-BE" sz="22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smtClean="0">
                <a:solidFill>
                  <a:schemeClr val="tx1"/>
                </a:solidFill>
              </a:rPr>
              <a:t>300 Kg of SSS </a:t>
            </a:r>
            <a:r>
              <a:rPr lang="nl-BE" sz="2200" dirty="0" err="1" smtClean="0">
                <a:solidFill>
                  <a:schemeClr val="tx1"/>
                </a:solidFill>
              </a:rPr>
              <a:t>each</a:t>
            </a:r>
            <a:r>
              <a:rPr lang="nl-BE" sz="2200" dirty="0" smtClean="0">
                <a:solidFill>
                  <a:schemeClr val="tx1"/>
                </a:solidFill>
              </a:rPr>
              <a:t> </a:t>
            </a:r>
            <a:r>
              <a:rPr lang="nl-BE" sz="2200" dirty="0" err="1" smtClean="0">
                <a:solidFill>
                  <a:schemeClr val="tx1"/>
                </a:solidFill>
              </a:rPr>
              <a:t>tonne</a:t>
            </a:r>
            <a:r>
              <a:rPr lang="nl-BE" sz="2200" dirty="0" smtClean="0">
                <a:solidFill>
                  <a:schemeClr val="tx1"/>
                </a:solidFill>
              </a:rPr>
              <a:t> of steel </a:t>
            </a:r>
            <a:r>
              <a:rPr lang="nl-BE" sz="2200" dirty="0" err="1" smtClean="0">
                <a:solidFill>
                  <a:schemeClr val="tx1"/>
                </a:solidFill>
              </a:rPr>
              <a:t>produced</a:t>
            </a:r>
            <a:endParaRPr lang="nl-BE" sz="22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smtClean="0">
                <a:solidFill>
                  <a:schemeClr val="tx1"/>
                </a:solidFill>
              </a:rPr>
              <a:t>8,7 </a:t>
            </a:r>
            <a:r>
              <a:rPr lang="nl-BE" sz="2200" dirty="0" err="1" smtClean="0">
                <a:solidFill>
                  <a:schemeClr val="tx1"/>
                </a:solidFill>
              </a:rPr>
              <a:t>Mtons</a:t>
            </a:r>
            <a:r>
              <a:rPr lang="nl-BE" sz="2200" dirty="0" smtClean="0">
                <a:solidFill>
                  <a:schemeClr val="tx1"/>
                </a:solidFill>
              </a:rPr>
              <a:t> of SSS </a:t>
            </a:r>
            <a:r>
              <a:rPr lang="nl-BE" sz="2200" dirty="0" err="1" smtClean="0">
                <a:solidFill>
                  <a:schemeClr val="tx1"/>
                </a:solidFill>
              </a:rPr>
              <a:t>produced</a:t>
            </a:r>
            <a:r>
              <a:rPr lang="nl-BE" sz="2200" dirty="0" smtClean="0">
                <a:solidFill>
                  <a:schemeClr val="tx1"/>
                </a:solidFill>
              </a:rPr>
              <a:t> in 2011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err="1" smtClean="0">
                <a:solidFill>
                  <a:schemeClr val="tx1"/>
                </a:solidFill>
              </a:rPr>
              <a:t>Several</a:t>
            </a:r>
            <a:r>
              <a:rPr lang="nl-BE" sz="2200" dirty="0" smtClean="0">
                <a:solidFill>
                  <a:schemeClr val="tx1"/>
                </a:solidFill>
              </a:rPr>
              <a:t> types of </a:t>
            </a:r>
            <a:r>
              <a:rPr lang="nl-BE" sz="2200" dirty="0" err="1" smtClean="0">
                <a:solidFill>
                  <a:schemeClr val="tx1"/>
                </a:solidFill>
              </a:rPr>
              <a:t>slags</a:t>
            </a:r>
            <a:r>
              <a:rPr lang="nl-BE" sz="2200" dirty="0" smtClean="0">
                <a:solidFill>
                  <a:schemeClr val="tx1"/>
                </a:solidFill>
              </a:rPr>
              <a:t> </a:t>
            </a:r>
            <a:r>
              <a:rPr lang="nl-BE" sz="2200" dirty="0" err="1" smtClean="0">
                <a:solidFill>
                  <a:schemeClr val="tx1"/>
                </a:solidFill>
              </a:rPr>
              <a:t>generated</a:t>
            </a:r>
            <a:r>
              <a:rPr lang="nl-BE" sz="2200" dirty="0" smtClean="0">
                <a:solidFill>
                  <a:schemeClr val="tx1"/>
                </a:solidFill>
              </a:rPr>
              <a:t>: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nl-BE" sz="2000" dirty="0" smtClean="0">
                <a:solidFill>
                  <a:schemeClr val="tx1"/>
                </a:solidFill>
              </a:rPr>
              <a:t>Electric </a:t>
            </a:r>
            <a:r>
              <a:rPr lang="nl-BE" sz="2000" dirty="0" err="1" smtClean="0">
                <a:solidFill>
                  <a:schemeClr val="tx1"/>
                </a:solidFill>
              </a:rPr>
              <a:t>Arc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Furnace</a:t>
            </a:r>
            <a:r>
              <a:rPr lang="nl-BE" sz="2000" dirty="0" smtClean="0">
                <a:solidFill>
                  <a:schemeClr val="tx1"/>
                </a:solidFill>
              </a:rPr>
              <a:t> (EAF)→</a:t>
            </a:r>
            <a:r>
              <a:rPr lang="nl-BE" sz="2000" dirty="0" err="1" smtClean="0">
                <a:solidFill>
                  <a:schemeClr val="tx1"/>
                </a:solidFill>
              </a:rPr>
              <a:t>melting</a:t>
            </a:r>
            <a:endParaRPr lang="nl-BE" sz="2000" dirty="0" smtClean="0">
              <a:solidFill>
                <a:schemeClr val="tx1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nl-BE" sz="2000" dirty="0" smtClean="0">
                <a:solidFill>
                  <a:schemeClr val="tx1"/>
                </a:solidFill>
              </a:rPr>
              <a:t>Argon </a:t>
            </a:r>
            <a:r>
              <a:rPr lang="nl-BE" sz="2000" dirty="0" err="1" smtClean="0">
                <a:solidFill>
                  <a:schemeClr val="tx1"/>
                </a:solidFill>
              </a:rPr>
              <a:t>Oxygen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Decarburation</a:t>
            </a:r>
            <a:r>
              <a:rPr lang="nl-BE" sz="2000" dirty="0" smtClean="0">
                <a:solidFill>
                  <a:schemeClr val="tx1"/>
                </a:solidFill>
              </a:rPr>
              <a:t> (AOD)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smtClean="0">
                <a:solidFill>
                  <a:schemeClr val="tx1"/>
                </a:solidFill>
              </a:rPr>
              <a:t>→</a:t>
            </a:r>
            <a:r>
              <a:rPr lang="nl-BE" sz="2000" dirty="0" err="1" smtClean="0">
                <a:solidFill>
                  <a:schemeClr val="tx1"/>
                </a:solidFill>
              </a:rPr>
              <a:t>refining</a:t>
            </a:r>
            <a:r>
              <a:rPr lang="nl-BE" sz="2000" dirty="0" smtClean="0">
                <a:solidFill>
                  <a:schemeClr val="tx1"/>
                </a:solidFill>
              </a:rPr>
              <a:t>	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nl-BE" sz="2000" dirty="0" err="1" smtClean="0">
                <a:solidFill>
                  <a:schemeClr val="tx1"/>
                </a:solidFill>
              </a:rPr>
              <a:t>Continuous</a:t>
            </a:r>
            <a:r>
              <a:rPr lang="nl-BE" sz="2000" dirty="0" smtClean="0">
                <a:solidFill>
                  <a:schemeClr val="tx1"/>
                </a:solidFill>
              </a:rPr>
              <a:t> Casting (</a:t>
            </a:r>
            <a:r>
              <a:rPr lang="nl-BE" sz="2000" dirty="0" err="1" smtClean="0">
                <a:solidFill>
                  <a:schemeClr val="tx1"/>
                </a:solidFill>
              </a:rPr>
              <a:t>CtCs</a:t>
            </a:r>
            <a:r>
              <a:rPr lang="nl-BE" sz="2000" dirty="0">
                <a:solidFill>
                  <a:schemeClr val="tx1"/>
                </a:solidFill>
              </a:rPr>
              <a:t>) </a:t>
            </a:r>
            <a:r>
              <a:rPr lang="nl-BE" sz="2000" dirty="0" smtClean="0">
                <a:solidFill>
                  <a:schemeClr val="tx1"/>
                </a:solidFill>
              </a:rPr>
              <a:t>→</a:t>
            </a:r>
            <a:r>
              <a:rPr lang="nl-BE" sz="2000" dirty="0" err="1" smtClean="0">
                <a:solidFill>
                  <a:schemeClr val="tx1"/>
                </a:solidFill>
              </a:rPr>
              <a:t>final</a:t>
            </a:r>
            <a:r>
              <a:rPr lang="nl-BE" sz="2000" dirty="0" smtClean="0">
                <a:solidFill>
                  <a:schemeClr val="tx1"/>
                </a:solidFill>
              </a:rPr>
              <a:t> stage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2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essentialchemicalindustry.org/images/stories/740_Steel/Steel_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6" y="4008742"/>
            <a:ext cx="1374287" cy="131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eganracing.com/uploadimage/dpage/1052010_171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32" y="3794883"/>
            <a:ext cx="871962" cy="8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770023" y="4162714"/>
            <a:ext cx="2715708" cy="329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22276" y="3913854"/>
            <a:ext cx="139182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Industrial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Product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4536" y="5238296"/>
            <a:ext cx="139182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Industrial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By-product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702" y="5695905"/>
            <a:ext cx="1391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SS Slag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208" y="470523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Stainless Steel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BE" sz="2800" b="1" dirty="0" smtClean="0">
                <a:solidFill>
                  <a:srgbClr val="182B52"/>
                </a:solidFill>
              </a:rPr>
              <a:t> The </a:t>
            </a:r>
            <a:r>
              <a:rPr lang="nl-BE" sz="2800" b="1" dirty="0" err="1" smtClean="0">
                <a:solidFill>
                  <a:srgbClr val="182B52"/>
                </a:solidFill>
              </a:rPr>
              <a:t>Stainless</a:t>
            </a:r>
            <a:r>
              <a:rPr lang="nl-BE" sz="2800" b="1" dirty="0" smtClean="0">
                <a:solidFill>
                  <a:srgbClr val="182B52"/>
                </a:solidFill>
              </a:rPr>
              <a:t> Steel Slag (SSS)</a:t>
            </a:r>
            <a:endParaRPr lang="en-US" sz="2800" b="1" dirty="0">
              <a:solidFill>
                <a:srgbClr val="182B52"/>
              </a:solidFill>
            </a:endParaRPr>
          </a:p>
        </p:txBody>
      </p:sp>
      <p:cxnSp>
        <p:nvCxnSpPr>
          <p:cNvPr id="6" name="Elbow Connector 5"/>
          <p:cNvCxnSpPr>
            <a:stCxn id="1026" idx="2"/>
          </p:cNvCxnSpPr>
          <p:nvPr/>
        </p:nvCxnSpPr>
        <p:spPr>
          <a:xfrm rot="16200000" flipH="1">
            <a:off x="2603979" y="3799691"/>
            <a:ext cx="375115" cy="3417312"/>
          </a:xfrm>
          <a:prstGeom prst="bent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44512" y="6597352"/>
            <a:ext cx="936000" cy="262392"/>
          </a:xfrm>
        </p:spPr>
        <p:txBody>
          <a:bodyPr/>
          <a:lstStyle/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3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3281" y="7647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Average chemical </a:t>
            </a:r>
            <a:r>
              <a:rPr lang="en-US" b="1" dirty="0" smtClean="0">
                <a:solidFill>
                  <a:schemeClr val="tx1"/>
                </a:solidFill>
              </a:rPr>
              <a:t>composition (</a:t>
            </a:r>
            <a:r>
              <a:rPr lang="en-US" b="1" smtClean="0">
                <a:solidFill>
                  <a:schemeClr val="tx1"/>
                </a:solidFill>
              </a:rPr>
              <a:t>AOD slag)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684396"/>
              </p:ext>
            </p:extLst>
          </p:nvPr>
        </p:nvGraphicFramePr>
        <p:xfrm>
          <a:off x="539554" y="1484784"/>
          <a:ext cx="734399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860"/>
                <a:gridCol w="897346"/>
                <a:gridCol w="864096"/>
                <a:gridCol w="720080"/>
                <a:gridCol w="720080"/>
                <a:gridCol w="720080"/>
                <a:gridCol w="720080"/>
                <a:gridCol w="792088"/>
                <a:gridCol w="9352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Oxides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SiO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TiO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Cr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Fe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wt</a:t>
                      </a:r>
                      <a:r>
                        <a:rPr lang="en-US" b="1" dirty="0" smtClean="0"/>
                        <a:t>%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-13281" y="4725144"/>
            <a:ext cx="9144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Strengths and Opportunities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smtClean="0">
                <a:solidFill>
                  <a:schemeClr val="tx1"/>
                </a:solidFill>
              </a:rPr>
              <a:t>SSS </a:t>
            </a:r>
            <a:r>
              <a:rPr lang="nl-BE" sz="2200" dirty="0" err="1" smtClean="0">
                <a:solidFill>
                  <a:schemeClr val="tx1"/>
                </a:solidFill>
              </a:rPr>
              <a:t>contains</a:t>
            </a:r>
            <a:r>
              <a:rPr lang="nl-BE" sz="2200" dirty="0">
                <a:solidFill>
                  <a:schemeClr val="tx1"/>
                </a:solidFill>
              </a:rPr>
              <a:t> </a:t>
            </a:r>
            <a:r>
              <a:rPr lang="nl-BE" sz="2200" dirty="0" smtClean="0">
                <a:solidFill>
                  <a:schemeClr val="tx1"/>
                </a:solidFill>
              </a:rPr>
              <a:t>high </a:t>
            </a:r>
            <a:r>
              <a:rPr lang="nl-BE" sz="2200" dirty="0" err="1" smtClean="0">
                <a:solidFill>
                  <a:schemeClr val="tx1"/>
                </a:solidFill>
              </a:rPr>
              <a:t>quality</a:t>
            </a:r>
            <a:r>
              <a:rPr lang="nl-BE" sz="2200" dirty="0" smtClean="0">
                <a:solidFill>
                  <a:schemeClr val="tx1"/>
                </a:solidFill>
              </a:rPr>
              <a:t> oxides (CaO,SiO</a:t>
            </a:r>
            <a:r>
              <a:rPr lang="nl-BE" sz="2200" baseline="-25000" dirty="0" smtClean="0">
                <a:solidFill>
                  <a:schemeClr val="tx1"/>
                </a:solidFill>
              </a:rPr>
              <a:t>2</a:t>
            </a:r>
            <a:r>
              <a:rPr lang="nl-BE" sz="2200" dirty="0" smtClean="0">
                <a:solidFill>
                  <a:schemeClr val="tx1"/>
                </a:solidFill>
              </a:rPr>
              <a:t>,Al</a:t>
            </a:r>
            <a:r>
              <a:rPr lang="nl-BE" sz="2200" baseline="-25000" dirty="0" smtClean="0">
                <a:solidFill>
                  <a:schemeClr val="tx1"/>
                </a:solidFill>
              </a:rPr>
              <a:t>2</a:t>
            </a:r>
            <a:r>
              <a:rPr lang="nl-BE" sz="2200" dirty="0" smtClean="0">
                <a:solidFill>
                  <a:schemeClr val="tx1"/>
                </a:solidFill>
              </a:rPr>
              <a:t>O</a:t>
            </a:r>
            <a:r>
              <a:rPr lang="nl-BE" sz="2200" baseline="-25000" dirty="0" smtClean="0">
                <a:solidFill>
                  <a:schemeClr val="tx1"/>
                </a:solidFill>
              </a:rPr>
              <a:t>3</a:t>
            </a:r>
            <a:r>
              <a:rPr lang="nl-BE" sz="2200" dirty="0" smtClean="0">
                <a:solidFill>
                  <a:schemeClr val="tx1"/>
                </a:solidFill>
              </a:rPr>
              <a:t>,MgO)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26669" y="2780928"/>
            <a:ext cx="9144000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Threats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err="1" smtClean="0">
                <a:solidFill>
                  <a:schemeClr val="tx1"/>
                </a:solidFill>
              </a:rPr>
              <a:t>Hazardous</a:t>
            </a:r>
            <a:r>
              <a:rPr lang="nl-BE" sz="2200" dirty="0" smtClean="0">
                <a:solidFill>
                  <a:schemeClr val="tx1"/>
                </a:solidFill>
              </a:rPr>
              <a:t> </a:t>
            </a:r>
            <a:r>
              <a:rPr lang="nl-BE" sz="2200" dirty="0" err="1" smtClean="0">
                <a:solidFill>
                  <a:schemeClr val="tx1"/>
                </a:solidFill>
              </a:rPr>
              <a:t>compounds</a:t>
            </a:r>
            <a:r>
              <a:rPr lang="nl-BE" sz="2200" dirty="0" smtClean="0">
                <a:solidFill>
                  <a:schemeClr val="tx1"/>
                </a:solidFill>
              </a:rPr>
              <a:t> </a:t>
            </a:r>
            <a:r>
              <a:rPr lang="nl-BE" sz="2200" dirty="0">
                <a:solidFill>
                  <a:schemeClr val="tx1"/>
                </a:solidFill>
              </a:rPr>
              <a:t>(</a:t>
            </a:r>
            <a:r>
              <a:rPr lang="nl-BE" sz="2200" dirty="0" smtClean="0">
                <a:solidFill>
                  <a:schemeClr val="tx1"/>
                </a:solidFill>
              </a:rPr>
              <a:t>Cr, Pb, Ni, Cd ). </a:t>
            </a:r>
            <a:r>
              <a:rPr lang="nl-BE" sz="2200" dirty="0" err="1" smtClean="0">
                <a:solidFill>
                  <a:schemeClr val="tx1"/>
                </a:solidFill>
              </a:rPr>
              <a:t>Borates</a:t>
            </a:r>
            <a:r>
              <a:rPr lang="nl-BE" sz="2200" dirty="0" smtClean="0">
                <a:solidFill>
                  <a:schemeClr val="tx1"/>
                </a:solidFill>
              </a:rPr>
              <a:t> or cement </a:t>
            </a:r>
            <a:r>
              <a:rPr lang="nl-BE" sz="2200" dirty="0" err="1" smtClean="0">
                <a:solidFill>
                  <a:schemeClr val="tx1"/>
                </a:solidFill>
              </a:rPr>
              <a:t>addition</a:t>
            </a:r>
            <a:r>
              <a:rPr lang="nl-BE" sz="2200" dirty="0" smtClean="0">
                <a:solidFill>
                  <a:schemeClr val="tx1"/>
                </a:solidFill>
              </a:rPr>
              <a:t> </a:t>
            </a:r>
            <a:r>
              <a:rPr lang="nl-BE" sz="2200" dirty="0" err="1" smtClean="0">
                <a:solidFill>
                  <a:schemeClr val="tx1"/>
                </a:solidFill>
              </a:rPr>
              <a:t>to</a:t>
            </a:r>
            <a:r>
              <a:rPr lang="nl-BE" sz="2200" dirty="0" smtClean="0">
                <a:solidFill>
                  <a:schemeClr val="tx1"/>
                </a:solidFill>
              </a:rPr>
              <a:t> </a:t>
            </a:r>
            <a:r>
              <a:rPr lang="nl-BE" sz="2200" dirty="0" err="1" smtClean="0">
                <a:solidFill>
                  <a:schemeClr val="tx1"/>
                </a:solidFill>
              </a:rPr>
              <a:t>stabilised</a:t>
            </a:r>
            <a:r>
              <a:rPr lang="nl-BE" sz="2200" dirty="0" smtClean="0">
                <a:solidFill>
                  <a:schemeClr val="tx1"/>
                </a:solidFill>
              </a:rPr>
              <a:t> the slag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smtClean="0">
                <a:solidFill>
                  <a:schemeClr val="tx1"/>
                </a:solidFill>
              </a:rPr>
              <a:t>Fine </a:t>
            </a:r>
            <a:r>
              <a:rPr lang="nl-BE" sz="2200" dirty="0" err="1" smtClean="0">
                <a:solidFill>
                  <a:schemeClr val="tx1"/>
                </a:solidFill>
              </a:rPr>
              <a:t>particles</a:t>
            </a:r>
            <a:r>
              <a:rPr lang="nl-BE" sz="2200" dirty="0" smtClean="0">
                <a:solidFill>
                  <a:schemeClr val="tx1"/>
                </a:solidFill>
              </a:rPr>
              <a:t> (mm÷</a:t>
            </a:r>
            <a:r>
              <a:rPr lang="el-GR" sz="2200" dirty="0" smtClean="0">
                <a:solidFill>
                  <a:schemeClr val="tx1"/>
                </a:solidFill>
              </a:rPr>
              <a:t>μ</a:t>
            </a:r>
            <a:r>
              <a:rPr lang="nl-BE" sz="2200" dirty="0" smtClean="0">
                <a:solidFill>
                  <a:schemeClr val="tx1"/>
                </a:solidFill>
              </a:rPr>
              <a:t>m)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BE" sz="2800" b="1" dirty="0" smtClean="0">
                <a:solidFill>
                  <a:srgbClr val="182B52"/>
                </a:solidFill>
              </a:rPr>
              <a:t> The </a:t>
            </a:r>
            <a:r>
              <a:rPr lang="nl-BE" sz="2800" b="1" dirty="0" err="1" smtClean="0">
                <a:solidFill>
                  <a:srgbClr val="182B52"/>
                </a:solidFill>
              </a:rPr>
              <a:t>Stainless</a:t>
            </a:r>
            <a:r>
              <a:rPr lang="nl-BE" sz="2800" b="1" dirty="0" smtClean="0">
                <a:solidFill>
                  <a:srgbClr val="182B52"/>
                </a:solidFill>
              </a:rPr>
              <a:t> Steel Slag (SSS)</a:t>
            </a:r>
            <a:endParaRPr lang="en-US" sz="2800" b="1" dirty="0">
              <a:solidFill>
                <a:srgbClr val="182B52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44512" y="6597352"/>
            <a:ext cx="936000" cy="262392"/>
          </a:xfrm>
        </p:spPr>
        <p:txBody>
          <a:bodyPr/>
          <a:lstStyle/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4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12" y="548680"/>
            <a:ext cx="91440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Possible end-of-life destinations of SSS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http://www.asa-inc.org.au/images/KOBM%20S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2" y="2910294"/>
            <a:ext cx="18002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01.i.aliimg.com/photo/v0/115538379/Iron_Ore_Blue_Du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46107"/>
            <a:ext cx="1235613" cy="9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lkhwaja.com/Roa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88840"/>
            <a:ext cx="1479104" cy="111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canz.org.nz/images/cmsimage/cements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05266"/>
            <a:ext cx="1479104" cy="94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79025" y="980728"/>
            <a:ext cx="4737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err="1">
                <a:solidFill>
                  <a:schemeClr val="tx1"/>
                </a:solidFill>
              </a:rPr>
              <a:t>Reclamation</a:t>
            </a:r>
            <a:r>
              <a:rPr lang="nl-BE" sz="2200" dirty="0">
                <a:solidFill>
                  <a:schemeClr val="tx1"/>
                </a:solidFill>
              </a:rPr>
              <a:t> of waste steel </a:t>
            </a:r>
            <a:r>
              <a:rPr lang="nl-BE" sz="2200" dirty="0" err="1">
                <a:solidFill>
                  <a:schemeClr val="tx1"/>
                </a:solidFill>
              </a:rPr>
              <a:t>and</a:t>
            </a:r>
            <a:r>
              <a:rPr lang="nl-BE" sz="2200" dirty="0">
                <a:solidFill>
                  <a:schemeClr val="tx1"/>
                </a:solidFill>
              </a:rPr>
              <a:t> iron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5365" y="1988840"/>
            <a:ext cx="4760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err="1">
                <a:solidFill>
                  <a:schemeClr val="tx1"/>
                </a:solidFill>
              </a:rPr>
              <a:t>Utilization</a:t>
            </a:r>
            <a:r>
              <a:rPr lang="nl-BE" sz="2200" dirty="0">
                <a:solidFill>
                  <a:schemeClr val="tx1"/>
                </a:solidFill>
              </a:rPr>
              <a:t> in </a:t>
            </a:r>
            <a:r>
              <a:rPr lang="nl-BE" sz="2200" dirty="0" err="1">
                <a:solidFill>
                  <a:schemeClr val="tx1"/>
                </a:solidFill>
              </a:rPr>
              <a:t>road</a:t>
            </a:r>
            <a:r>
              <a:rPr lang="nl-BE" sz="2200" dirty="0">
                <a:solidFill>
                  <a:schemeClr val="tx1"/>
                </a:solidFill>
              </a:rPr>
              <a:t> </a:t>
            </a:r>
            <a:r>
              <a:rPr lang="nl-BE" sz="2200" dirty="0" err="1" smtClean="0">
                <a:solidFill>
                  <a:schemeClr val="tx1"/>
                </a:solidFill>
              </a:rPr>
              <a:t>construction</a:t>
            </a:r>
            <a:r>
              <a:rPr lang="nl-BE" sz="2200" dirty="0" smtClean="0">
                <a:solidFill>
                  <a:schemeClr val="tx1"/>
                </a:solidFill>
              </a:rPr>
              <a:t> </a:t>
            </a:r>
            <a:r>
              <a:rPr lang="nl-BE" sz="2200" dirty="0">
                <a:solidFill>
                  <a:schemeClr val="tx1"/>
                </a:solidFill>
              </a:rPr>
              <a:t>(</a:t>
            </a:r>
            <a:r>
              <a:rPr lang="nl-BE" sz="2200" dirty="0" err="1">
                <a:solidFill>
                  <a:schemeClr val="tx1"/>
                </a:solidFill>
              </a:rPr>
              <a:t>aggregates</a:t>
            </a:r>
            <a:r>
              <a:rPr lang="nl-BE" sz="2200" dirty="0">
                <a:solidFill>
                  <a:schemeClr val="tx1"/>
                </a:solidFill>
              </a:rPr>
              <a:t> </a:t>
            </a:r>
            <a:r>
              <a:rPr lang="nl-BE" sz="2200" dirty="0" err="1">
                <a:solidFill>
                  <a:schemeClr val="tx1"/>
                </a:solidFill>
              </a:rPr>
              <a:t>substitution</a:t>
            </a:r>
            <a:r>
              <a:rPr lang="nl-BE" sz="2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7241" y="5077219"/>
            <a:ext cx="4904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err="1">
                <a:solidFill>
                  <a:schemeClr val="tx1"/>
                </a:solidFill>
              </a:rPr>
              <a:t>Production</a:t>
            </a:r>
            <a:r>
              <a:rPr lang="nl-BE" sz="2200" dirty="0">
                <a:solidFill>
                  <a:schemeClr val="tx1"/>
                </a:solidFill>
              </a:rPr>
              <a:t> of </a:t>
            </a:r>
            <a:r>
              <a:rPr lang="nl-BE" sz="2200" dirty="0" smtClean="0">
                <a:solidFill>
                  <a:schemeClr val="tx1"/>
                </a:solidFill>
              </a:rPr>
              <a:t>binder </a:t>
            </a:r>
            <a:r>
              <a:rPr lang="nl-BE" sz="2200" dirty="0" err="1" smtClean="0">
                <a:solidFill>
                  <a:schemeClr val="tx1"/>
                </a:solidFill>
              </a:rPr>
              <a:t>for</a:t>
            </a:r>
            <a:r>
              <a:rPr lang="nl-BE" sz="2200" dirty="0" smtClean="0">
                <a:solidFill>
                  <a:schemeClr val="tx1"/>
                </a:solidFill>
              </a:rPr>
              <a:t> </a:t>
            </a:r>
            <a:r>
              <a:rPr lang="nl-BE" sz="2200" dirty="0" err="1" smtClean="0">
                <a:solidFill>
                  <a:schemeClr val="tx1"/>
                </a:solidFill>
              </a:rPr>
              <a:t>construction</a:t>
            </a:r>
            <a:r>
              <a:rPr lang="nl-BE" sz="2200" dirty="0" smtClean="0">
                <a:solidFill>
                  <a:schemeClr val="tx1"/>
                </a:solidFill>
              </a:rPr>
              <a:t> </a:t>
            </a:r>
            <a:r>
              <a:rPr lang="nl-BE" sz="2200" dirty="0" err="1" smtClean="0">
                <a:solidFill>
                  <a:schemeClr val="tx1"/>
                </a:solidFill>
              </a:rPr>
              <a:t>material</a:t>
            </a:r>
            <a:endParaRPr lang="nl-BE" sz="2200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598339">
            <a:off x="971387" y="4244427"/>
            <a:ext cx="2211744" cy="762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New development</a:t>
            </a:r>
            <a:endParaRPr lang="en-US" sz="1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BE" sz="2800" b="1" dirty="0" smtClean="0">
                <a:solidFill>
                  <a:srgbClr val="182B52"/>
                </a:solidFill>
              </a:rPr>
              <a:t> The </a:t>
            </a:r>
            <a:r>
              <a:rPr lang="nl-BE" sz="2800" b="1" dirty="0" err="1" smtClean="0">
                <a:solidFill>
                  <a:srgbClr val="182B52"/>
                </a:solidFill>
              </a:rPr>
              <a:t>Stainless</a:t>
            </a:r>
            <a:r>
              <a:rPr lang="nl-BE" sz="2800" b="1" dirty="0" smtClean="0">
                <a:solidFill>
                  <a:srgbClr val="182B52"/>
                </a:solidFill>
              </a:rPr>
              <a:t> Steel Slag (SSS)</a:t>
            </a:r>
            <a:endParaRPr lang="en-US" sz="2800" b="1" dirty="0">
              <a:solidFill>
                <a:srgbClr val="182B52"/>
              </a:solidFill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44512" y="6597352"/>
            <a:ext cx="936000" cy="262392"/>
          </a:xfrm>
        </p:spPr>
        <p:txBody>
          <a:bodyPr/>
          <a:lstStyle/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5</a:t>
            </a:fld>
            <a:endParaRPr lang="nl-BE" sz="1100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5365" y="3235623"/>
            <a:ext cx="5242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err="1" smtClean="0">
                <a:solidFill>
                  <a:schemeClr val="tx1"/>
                </a:solidFill>
              </a:rPr>
              <a:t>Landfilling</a:t>
            </a:r>
            <a:endParaRPr lang="nl-BE" sz="2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bmwdog.com/images/7-29-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12212"/>
            <a:ext cx="1446921" cy="112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4004924" y="3110762"/>
            <a:ext cx="1071132" cy="353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04924" y="2750722"/>
            <a:ext cx="1071132" cy="339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http://www.agorapnl.it/wp-content/uploads/2013/02/Segnale_di_pericolo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04541"/>
            <a:ext cx="432048" cy="38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76056" y="285293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Stabilization required!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-13281" y="692696"/>
            <a:ext cx="9144000" cy="526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Alternative…</a:t>
            </a:r>
            <a:endParaRPr lang="nl-BE" b="1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Use of SSS as binder for the production of new construction material</a:t>
            </a:r>
          </a:p>
          <a:p>
            <a:endParaRPr lang="en-US" sz="2200" b="1" i="1" dirty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The project SMARTPRO² 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Production of new construction material in the form of masonry blocks (SSS blocks) from fine AOD slag:</a:t>
            </a:r>
          </a:p>
          <a:p>
            <a:pPr marL="893763" indent="-350838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AOD slag composition</a:t>
            </a:r>
            <a:r>
              <a:rPr lang="en-US" sz="2000" dirty="0" smtClean="0">
                <a:solidFill>
                  <a:schemeClr val="tx1"/>
                </a:solidFill>
              </a:rPr>
              <a:t>: closer to binder than to aggregates</a:t>
            </a:r>
          </a:p>
          <a:p>
            <a:pPr marL="893763" indent="-350838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Fine particles</a:t>
            </a:r>
            <a:r>
              <a:rPr lang="en-US" sz="2000" dirty="0" smtClean="0">
                <a:solidFill>
                  <a:schemeClr val="tx1"/>
                </a:solidFill>
              </a:rPr>
              <a:t>: Avoid energy intensive milling</a:t>
            </a:r>
          </a:p>
          <a:p>
            <a:endParaRPr lang="nl-BE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4 different blocks, 2 different processes</a:t>
            </a:r>
            <a:r>
              <a:rPr lang="nl-BE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applied</a:t>
            </a:r>
            <a:r>
              <a:rPr lang="nl-BE" sz="2200" dirty="0" smtClean="0">
                <a:solidFill>
                  <a:schemeClr val="tx1"/>
                </a:solidFill>
              </a:rPr>
              <a:t>:</a:t>
            </a:r>
          </a:p>
          <a:p>
            <a:pPr marL="809625" indent="-447675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chemeClr val="tx1"/>
                </a:solidFill>
              </a:rPr>
              <a:t>Alkali </a:t>
            </a:r>
            <a:r>
              <a:rPr lang="nl-BE" sz="2200" dirty="0" err="1" smtClean="0">
                <a:solidFill>
                  <a:schemeClr val="tx1"/>
                </a:solidFill>
              </a:rPr>
              <a:t>activation</a:t>
            </a:r>
            <a:endParaRPr lang="nl-BE" sz="2200" dirty="0" smtClean="0">
              <a:solidFill>
                <a:schemeClr val="tx1"/>
              </a:solidFill>
            </a:endParaRPr>
          </a:p>
          <a:p>
            <a:pPr marL="809625" indent="-447675">
              <a:buFont typeface="Arial" panose="020B0604020202020204" pitchFamily="34" charset="0"/>
              <a:buChar char="•"/>
            </a:pPr>
            <a:r>
              <a:rPr lang="nl-BE" sz="2200" dirty="0" err="1" smtClean="0">
                <a:solidFill>
                  <a:schemeClr val="tx1"/>
                </a:solidFill>
              </a:rPr>
              <a:t>Carbonation</a:t>
            </a:r>
            <a:endParaRPr lang="nl-BE" sz="2200" dirty="0" smtClean="0">
              <a:solidFill>
                <a:schemeClr val="tx1"/>
              </a:solidFill>
            </a:endParaRPr>
          </a:p>
          <a:p>
            <a:endParaRPr lang="nl-BE" sz="2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General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44512" y="6597352"/>
            <a:ext cx="936000" cy="262392"/>
          </a:xfrm>
        </p:spPr>
        <p:txBody>
          <a:bodyPr/>
          <a:lstStyle/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6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89944" y="2533649"/>
            <a:ext cx="306034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Alkali activators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(sodium silicates)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86955"/>
            <a:ext cx="1337431" cy="12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36512" y="62068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b="1" dirty="0" smtClean="0">
                <a:solidFill>
                  <a:schemeClr val="tx1"/>
                </a:solidFill>
              </a:rPr>
              <a:t>Alkali </a:t>
            </a:r>
            <a:r>
              <a:rPr lang="nl-BE" b="1" dirty="0" err="1" smtClean="0">
                <a:solidFill>
                  <a:schemeClr val="tx1"/>
                </a:solidFill>
              </a:rPr>
              <a:t>Activation</a:t>
            </a:r>
            <a:endParaRPr lang="nl-BE" b="1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Chemical </a:t>
            </a:r>
            <a:r>
              <a:rPr lang="en-US" sz="2000" dirty="0">
                <a:solidFill>
                  <a:schemeClr val="tx1"/>
                </a:solidFill>
              </a:rPr>
              <a:t>process that transforms glassy structures into </a:t>
            </a:r>
            <a:r>
              <a:rPr lang="en-US" sz="2000" dirty="0" smtClean="0">
                <a:solidFill>
                  <a:schemeClr val="tx1"/>
                </a:solidFill>
              </a:rPr>
              <a:t>compact </a:t>
            </a:r>
            <a:r>
              <a:rPr lang="en-US" sz="2000" dirty="0">
                <a:solidFill>
                  <a:schemeClr val="tx1"/>
                </a:solidFill>
              </a:rPr>
              <a:t>and well cemented </a:t>
            </a:r>
            <a:r>
              <a:rPr lang="en-US" sz="2000" dirty="0" smtClean="0">
                <a:solidFill>
                  <a:schemeClr val="tx1"/>
                </a:solidFill>
              </a:rPr>
              <a:t>composites, through chemical activation with alkali compounds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4730" y="5003767"/>
            <a:ext cx="9144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Viable </a:t>
            </a:r>
            <a:r>
              <a:rPr lang="en-US" dirty="0">
                <a:solidFill>
                  <a:schemeClr val="tx1"/>
                </a:solidFill>
              </a:rPr>
              <a:t>alternative to Ordinary Portland Cement (OPC) </a:t>
            </a:r>
            <a:endParaRPr lang="nl-BE" sz="28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otential </a:t>
            </a:r>
            <a:r>
              <a:rPr lang="en-US" dirty="0">
                <a:solidFill>
                  <a:schemeClr val="tx1"/>
                </a:solidFill>
              </a:rPr>
              <a:t>to reach high mechanical </a:t>
            </a:r>
            <a:r>
              <a:rPr lang="en-US" dirty="0" smtClean="0">
                <a:solidFill>
                  <a:schemeClr val="tx1"/>
                </a:solidFill>
              </a:rPr>
              <a:t>strength</a:t>
            </a:r>
          </a:p>
        </p:txBody>
      </p:sp>
      <p:pic>
        <p:nvPicPr>
          <p:cNvPr id="10" name="Picture 2" descr="http://www.asa-inc.org.au/images/KOBM%20S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1584176" cy="9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3336" y="3501008"/>
            <a:ext cx="1872208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AOD Stainless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Steel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Slag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Plus 1"/>
          <p:cNvSpPr/>
          <p:nvPr/>
        </p:nvSpPr>
        <p:spPr>
          <a:xfrm>
            <a:off x="2458435" y="2816804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http://www.sciencephoto.com/image/1879/350wm/A1500308-Alkali_metals_in_jars-SP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62" y="1849957"/>
            <a:ext cx="936104" cy="6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49299" y="3935089"/>
            <a:ext cx="187220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Solid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block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Equal 2"/>
          <p:cNvSpPr/>
          <p:nvPr/>
        </p:nvSpPr>
        <p:spPr>
          <a:xfrm>
            <a:off x="5652120" y="2801615"/>
            <a:ext cx="648072" cy="41136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General</a:t>
            </a:r>
            <a:endParaRPr lang="en-US" dirty="0"/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7</a:t>
            </a:fld>
            <a:endParaRPr lang="nl-BE" sz="1100" b="1" dirty="0">
              <a:solidFill>
                <a:schemeClr val="bg2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2972289" y="1988840"/>
            <a:ext cx="294672" cy="22146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Risultati immagini per concrete aggreg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Risultati immagini per concrete aggrega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Risultati immagini per concrete aggregat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C:\Users\u0093186\Desktop\downlo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37" y="3640583"/>
            <a:ext cx="1370354" cy="5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27784" y="4221088"/>
            <a:ext cx="306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Aggregates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84788" y="1598242"/>
            <a:ext cx="214854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+ Alkali activators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+ Aggregates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7215" y="4766595"/>
            <a:ext cx="2558921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+ Alkali activators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+ Aggregates 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+ Aluminum 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asa-inc.org.au/images/KOBM%20S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87424"/>
            <a:ext cx="1584176" cy="9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107404" y="3387289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3410" y="3151642"/>
            <a:ext cx="188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(Alkali activation)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2843808" y="1736743"/>
            <a:ext cx="294672" cy="3456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3336" y="3903562"/>
            <a:ext cx="1872208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AOD Stainless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Steel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Slag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3281" y="6206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b="1" dirty="0" smtClean="0">
                <a:solidFill>
                  <a:schemeClr val="tx1"/>
                </a:solidFill>
              </a:rPr>
              <a:t>Alkali </a:t>
            </a:r>
            <a:r>
              <a:rPr lang="nl-BE" b="1" dirty="0" err="1" smtClean="0">
                <a:solidFill>
                  <a:schemeClr val="tx1"/>
                </a:solidFill>
              </a:rPr>
              <a:t>Activation</a:t>
            </a:r>
            <a:r>
              <a:rPr lang="nl-BE" b="1" dirty="0" smtClean="0">
                <a:solidFill>
                  <a:schemeClr val="tx1"/>
                </a:solidFill>
              </a:rPr>
              <a:t>: The block </a:t>
            </a:r>
            <a:r>
              <a:rPr lang="nl-BE" b="1" dirty="0" err="1" smtClean="0">
                <a:solidFill>
                  <a:schemeClr val="tx1"/>
                </a:solidFill>
              </a:rPr>
              <a:t>production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process</a:t>
            </a:r>
            <a:endParaRPr lang="nl-BE" b="1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2113496"/>
            <a:ext cx="187220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Solid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AA block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6216" y="5423163"/>
            <a:ext cx="1223476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Aerated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AA block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56" y="1344201"/>
            <a:ext cx="904756" cy="8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66603"/>
            <a:ext cx="862776" cy="7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13" idx="3"/>
          </p:cNvCxnSpPr>
          <p:nvPr/>
        </p:nvCxnSpPr>
        <p:spPr>
          <a:xfrm flipV="1">
            <a:off x="5333328" y="1782908"/>
            <a:ext cx="1038872" cy="16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3328" y="5193087"/>
            <a:ext cx="1182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General</a:t>
            </a:r>
            <a:endParaRPr lang="en-US" dirty="0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8</a:t>
            </a:fld>
            <a:endParaRPr lang="nl-BE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-13281" y="69269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b="1" dirty="0" err="1" smtClean="0">
                <a:solidFill>
                  <a:schemeClr val="tx1"/>
                </a:solidFill>
              </a:rPr>
              <a:t>Carbonation</a:t>
            </a:r>
            <a:endParaRPr lang="nl-BE" b="1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Method </a:t>
            </a:r>
            <a:r>
              <a:rPr lang="en-US" sz="2000" dirty="0">
                <a:solidFill>
                  <a:schemeClr val="tx1"/>
                </a:solidFill>
              </a:rPr>
              <a:t>of carbon capture that accelerates the natural weathering of calcium, magnesium and silicon oxides, allowing them to react with CO</a:t>
            </a:r>
            <a:r>
              <a:rPr lang="en-US" sz="2000" baseline="-25000" dirty="0">
                <a:solidFill>
                  <a:schemeClr val="tx1"/>
                </a:solidFill>
              </a:rPr>
              <a:t>2 </a:t>
            </a:r>
            <a:r>
              <a:rPr lang="en-US" sz="2000" dirty="0">
                <a:solidFill>
                  <a:schemeClr val="tx1"/>
                </a:solidFill>
              </a:rPr>
              <a:t>to form stable </a:t>
            </a:r>
            <a:r>
              <a:rPr lang="en-US" sz="2000" dirty="0" smtClean="0">
                <a:solidFill>
                  <a:schemeClr val="tx1"/>
                </a:solidFill>
              </a:rPr>
              <a:t>carbonate</a:t>
            </a:r>
            <a:endParaRPr lang="nl-BE" sz="2000" dirty="0" smtClean="0">
              <a:solidFill>
                <a:schemeClr val="tx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40759"/>
            <a:ext cx="1741367" cy="97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2409927"/>
                <a:ext cx="46440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𝐶𝑎</m:t>
                      </m:r>
                      <m:sSub>
                        <m:sSubPr>
                          <m:ctrlP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𝑂𝐻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l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nl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𝐶𝑎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nl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l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09927"/>
                <a:ext cx="4644098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 rot="5400000">
            <a:off x="1432722" y="2439341"/>
            <a:ext cx="139394" cy="936104"/>
          </a:xfrm>
          <a:prstGeom prst="rightBrace">
            <a:avLst>
              <a:gd name="adj1" fmla="val 2677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8659" y="298533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Oxides</a:t>
            </a:r>
          </a:p>
        </p:txBody>
      </p:sp>
      <p:sp>
        <p:nvSpPr>
          <p:cNvPr id="29" name="Right Brace 28"/>
          <p:cNvSpPr/>
          <p:nvPr/>
        </p:nvSpPr>
        <p:spPr>
          <a:xfrm rot="5400000">
            <a:off x="3576622" y="2443620"/>
            <a:ext cx="139394" cy="936104"/>
          </a:xfrm>
          <a:prstGeom prst="rightBrace">
            <a:avLst>
              <a:gd name="adj1" fmla="val 2677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627784" y="2989613"/>
            <a:ext cx="1953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Carbonates (Solid)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4730" y="3464895"/>
            <a:ext cx="9144000" cy="215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D</a:t>
            </a:r>
            <a:r>
              <a:rPr lang="en-US" sz="2200" dirty="0" smtClean="0">
                <a:solidFill>
                  <a:schemeClr val="tx1"/>
                </a:solidFill>
              </a:rPr>
              <a:t>eveloped </a:t>
            </a:r>
            <a:r>
              <a:rPr lang="en-US" sz="2200" dirty="0">
                <a:solidFill>
                  <a:schemeClr val="tx1"/>
                </a:solidFill>
              </a:rPr>
              <a:t>mainly as a technique to capture </a:t>
            </a:r>
            <a:r>
              <a:rPr lang="en-US" sz="2200" dirty="0" smtClean="0">
                <a:solidFill>
                  <a:schemeClr val="tx1"/>
                </a:solidFill>
              </a:rPr>
              <a:t>CO</a:t>
            </a:r>
            <a:r>
              <a:rPr lang="en-US" sz="2200" baseline="-25000" dirty="0" smtClean="0">
                <a:solidFill>
                  <a:schemeClr val="tx1"/>
                </a:solidFill>
              </a:rPr>
              <a:t>2 </a:t>
            </a:r>
            <a:r>
              <a:rPr lang="en-US" sz="2200" dirty="0" smtClean="0">
                <a:solidFill>
                  <a:schemeClr val="tx1"/>
                </a:solidFill>
              </a:rPr>
              <a:t>(carbon sink)</a:t>
            </a:r>
            <a:endParaRPr lang="en-US" sz="2200" baseline="-250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Arising interest for industrial by-products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Industrial ecology concept</a:t>
            </a:r>
          </a:p>
          <a:p>
            <a:pPr lvl="1"/>
            <a:r>
              <a:rPr lang="en-US" sz="2200" i="1" dirty="0" smtClean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chemeClr val="tx1"/>
                </a:solidFill>
              </a:rPr>
              <a:t>	</a:t>
            </a:r>
            <a:r>
              <a:rPr lang="en-US" sz="2200" i="1" dirty="0" smtClean="0">
                <a:solidFill>
                  <a:schemeClr val="tx1"/>
                </a:solidFill>
              </a:rPr>
              <a:t>CO</a:t>
            </a:r>
            <a:r>
              <a:rPr lang="en-US" sz="2200" i="1" baseline="-25000" dirty="0" smtClean="0">
                <a:solidFill>
                  <a:schemeClr val="tx1"/>
                </a:solidFill>
              </a:rPr>
              <a:t>2</a:t>
            </a:r>
            <a:r>
              <a:rPr lang="en-US" sz="2200" i="1" dirty="0" smtClean="0">
                <a:solidFill>
                  <a:schemeClr val="tx1"/>
                </a:solidFill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</a:rPr>
              <a:t>uptaking</a:t>
            </a:r>
            <a:r>
              <a:rPr lang="en-US" sz="2200" i="1" dirty="0" smtClean="0">
                <a:solidFill>
                  <a:schemeClr val="tx1"/>
                </a:solidFill>
              </a:rPr>
              <a:t> + Waste reduction + High value end product</a:t>
            </a:r>
            <a:endParaRPr lang="nl-BE" sz="2200" i="1" dirty="0" smtClean="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8820472" cy="54868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defPPr>
              <a:defRPr lang="nl-NL"/>
            </a:defPPr>
            <a:lvl1pPr defTabSz="91440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2800" b="1">
                <a:solidFill>
                  <a:srgbClr val="182B5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/>
              <a:t> The </a:t>
            </a:r>
            <a:r>
              <a:rPr lang="nl-BE" dirty="0" err="1"/>
              <a:t>StainlessSteelSlag</a:t>
            </a:r>
            <a:r>
              <a:rPr lang="nl-BE" dirty="0"/>
              <a:t> (SSS) </a:t>
            </a:r>
            <a:r>
              <a:rPr lang="nl-BE" dirty="0" err="1"/>
              <a:t>blocks</a:t>
            </a:r>
            <a:r>
              <a:rPr lang="nl-BE" dirty="0"/>
              <a:t>: General</a:t>
            </a:r>
            <a:endParaRPr lang="en-US" dirty="0"/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244512" y="6597352"/>
            <a:ext cx="936000" cy="2623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sz="1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E3170F3-97A2-46CA-9513-0AABCA275CBE}" type="slidenum">
              <a:rPr lang="nl-BE" sz="1100" b="1" smtClean="0">
                <a:solidFill>
                  <a:schemeClr val="bg2"/>
                </a:solidFill>
              </a:rPr>
              <a:pPr algn="ctr"/>
              <a:t>9</a:t>
            </a:fld>
            <a:endParaRPr lang="nl-BE" sz="1100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2409927"/>
            <a:ext cx="187220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Solid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block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kuleuven_liggend_bleekblauw_zw-2011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orate_kuleuven_liggend_wit_w-201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rporate_kuleuven_liggend_wit_zw-201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_kuleuven_liggend_blauw_w-2011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rporate_kuleuven_liggend_blauw_zw-2011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TUDOR COLORS OK">
      <a:dk1>
        <a:srgbClr val="000000"/>
      </a:dk1>
      <a:lt1>
        <a:srgbClr val="FFFFFF"/>
      </a:lt1>
      <a:dk2>
        <a:srgbClr val="006EA7"/>
      </a:dk2>
      <a:lt2>
        <a:srgbClr val="FFFFFF"/>
      </a:lt2>
      <a:accent1>
        <a:srgbClr val="0081A1"/>
      </a:accent1>
      <a:accent2>
        <a:srgbClr val="88AB33"/>
      </a:accent2>
      <a:accent3>
        <a:srgbClr val="DAD002"/>
      </a:accent3>
      <a:accent4>
        <a:srgbClr val="D57C24"/>
      </a:accent4>
      <a:accent5>
        <a:srgbClr val="B60058"/>
      </a:accent5>
      <a:accent6>
        <a:srgbClr val="5F247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KULeuven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1_KULeuven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kul_wit</Template>
  <TotalTime>7141</TotalTime>
  <Words>1751</Words>
  <Application>Microsoft Office PowerPoint</Application>
  <PresentationFormat>On-screen Show (4:3)</PresentationFormat>
  <Paragraphs>524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corporate_kuleuven_liggend_bleekblauw_zw-2011</vt:lpstr>
      <vt:lpstr>corporate_kuleuven_liggend_wit_w-2011</vt:lpstr>
      <vt:lpstr>corporate_kuleuven_liggend_wit_zw-2011</vt:lpstr>
      <vt:lpstr>corporate_kuleuven_liggend_blauw_w-2011</vt:lpstr>
      <vt:lpstr>corporate_kuleuven_liggend_blauw_zw-2011</vt:lpstr>
      <vt:lpstr>1_Office Theme</vt:lpstr>
      <vt:lpstr>KULeuven</vt:lpstr>
      <vt:lpstr>Corporate-KU Leuven-Liggend-Achtergrond Wit en Watermerk</vt:lpstr>
      <vt:lpstr>1_KULeuven</vt:lpstr>
      <vt:lpstr>1_Corporate-KU Leuven-Liggend-Achtergrond Wit en Watermerk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HUBRUSSEL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Salman’s Smart miracles</dc:title>
  <dc:creator>DUMAARTE</dc:creator>
  <cp:lastModifiedBy>Paulus Kevin</cp:lastModifiedBy>
  <cp:revision>315</cp:revision>
  <cp:lastPrinted>2015-04-15T14:02:44Z</cp:lastPrinted>
  <dcterms:created xsi:type="dcterms:W3CDTF">2011-12-22T10:44:23Z</dcterms:created>
  <dcterms:modified xsi:type="dcterms:W3CDTF">2015-04-17T10:47:59Z</dcterms:modified>
</cp:coreProperties>
</file>