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8" r:id="rId4"/>
    <p:sldId id="280" r:id="rId5"/>
    <p:sldId id="284" r:id="rId6"/>
    <p:sldId id="281" r:id="rId7"/>
    <p:sldId id="267" r:id="rId8"/>
    <p:sldId id="282" r:id="rId9"/>
    <p:sldId id="283" r:id="rId10"/>
    <p:sldId id="268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580"/>
    <a:srgbClr val="9F9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BFDE-2413-4DB7-BF61-9C840B1F089D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BB1D-090E-4D8D-91D2-D615C4AA16D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39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38A-F1D6-40DD-8FE7-D504C0CB1AF0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80C-1B7A-4146-846A-1926D783344B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82F-38EF-42B0-94C8-7794AC45C726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340768"/>
            <a:ext cx="8478838" cy="504056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78000" cy="10801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596B-0B42-4BCC-870C-9E891B2F2341}" type="datetime1">
              <a:rPr lang="nl-BE" smtClean="0"/>
              <a:pPr>
                <a:defRPr/>
              </a:pPr>
              <a:t>17/04/2015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C7DF-F475-4ABD-8591-8E15758D0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220072" cy="980728"/>
          </a:xfrm>
          <a:prstGeom prst="rect">
            <a:avLst/>
          </a:prstGeom>
          <a:solidFill>
            <a:srgbClr val="8C8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980728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21088" y="0"/>
            <a:ext cx="3922912" cy="980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25B6-1CD5-4304-AB2C-CF5C0A1BDE2F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6D53-EF9D-4851-9E6E-061E26A69DA4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993-5D89-490A-803F-94159D2AC0B5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8481-FFEF-4CE6-9A37-AD5A38F3EEF9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ED8-FFEC-4606-AD40-6ECDA8185963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90F1-6236-4A23-890A-55EE2E6AD06A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AA90-CCF0-4FA8-A4C5-19290BBEC062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668D-1E93-41C8-ACA5-3ECEEA558162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be/url?sa=i&amp;rct=j&amp;q=&amp;esrc=s&amp;source=images&amp;cd=&amp;cad=rja&amp;uact=8&amp;ved=0CAcQjRw&amp;url=http://www.glogster.com/woutvsoest/melvin-mein-hund-und-die-russischen-gurken-glogster/g-6l54g84kgecgtj9u7n05ra0&amp;ei=B6gwVaLyOMPpaPL4gSg&amp;psig=AFQjCNFZHMnR5bK0b2zIbWk89NInc3eWzg&amp;ust=1429338473512697" TargetMode="External"/><Relationship Id="rId7" Type="http://schemas.openxmlformats.org/officeDocument/2006/relationships/hyperlink" Target="http://anoninterior.com/bird-feeder-garden-decoration/orange-peel-bird-feeder-design-idea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clipartbest.com/clipart-xigaxq5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4632" cy="147002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Closing remarks</a:t>
            </a:r>
            <a:br>
              <a:rPr lang="nl-BE" dirty="0" smtClean="0"/>
            </a:br>
            <a:r>
              <a:rPr lang="nl-BE" dirty="0" smtClean="0"/>
              <a:t>4th International Slag Valorisation Symposium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476600"/>
            <a:ext cx="6400800" cy="1752600"/>
          </a:xfrm>
        </p:spPr>
        <p:txBody>
          <a:bodyPr>
            <a:normAutofit/>
          </a:bodyPr>
          <a:lstStyle/>
          <a:p>
            <a:r>
              <a:rPr lang="nl-BE" sz="2400" dirty="0" smtClean="0"/>
              <a:t>Dr. Ir. Annelies Malfliet and Dr. Ir. Yiannis Pontikes</a:t>
            </a:r>
            <a:endParaRPr lang="nl-BE" sz="2400" dirty="0"/>
          </a:p>
        </p:txBody>
      </p:sp>
      <p:pic>
        <p:nvPicPr>
          <p:cNvPr id="5" name="Picture 4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56230"/>
            <a:ext cx="8100392" cy="202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end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079-67C7-45BA-BE0D-9BFB5E466D5B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nl-BE" dirty="0" smtClean="0"/>
              <a:t>A nice trip back ... and see you next time!</a:t>
            </a:r>
          </a:p>
          <a:p>
            <a:endParaRPr lang="nl-BE" dirty="0"/>
          </a:p>
        </p:txBody>
      </p:sp>
      <p:pic>
        <p:nvPicPr>
          <p:cNvPr id="9" name="Picture 8" descr="IMG_4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868144" cy="391209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Key quotes/messages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“We have been throwing away the orange peel for decades” </a:t>
            </a:r>
            <a:r>
              <a:rPr lang="nl-BE" i="1" dirty="0" smtClean="0"/>
              <a:t>Mathias Chintinne (Metallo)</a:t>
            </a:r>
          </a:p>
          <a:p>
            <a:endParaRPr lang="nl-BE" i="1" dirty="0" smtClean="0"/>
          </a:p>
          <a:p>
            <a:endParaRPr lang="nl-BE" i="1" dirty="0" smtClean="0"/>
          </a:p>
          <a:p>
            <a:endParaRPr lang="nl-BE" i="1" dirty="0" smtClean="0"/>
          </a:p>
          <a:p>
            <a:r>
              <a:rPr lang="nl-BE" dirty="0" smtClean="0"/>
              <a:t>We need to search for</a:t>
            </a:r>
          </a:p>
          <a:p>
            <a:pPr lvl="1"/>
            <a:r>
              <a:rPr lang="nl-BE" dirty="0" smtClean="0"/>
              <a:t>Closing the material loop/Zero waste</a:t>
            </a:r>
          </a:p>
          <a:p>
            <a:pPr lvl="1"/>
            <a:r>
              <a:rPr lang="nl-BE" dirty="0" smtClean="0"/>
              <a:t>High-added value applications</a:t>
            </a:r>
          </a:p>
          <a:p>
            <a:r>
              <a:rPr lang="nl-BE" dirty="0" smtClean="0"/>
              <a:t>Message for now, and especially for further generations</a:t>
            </a:r>
          </a:p>
          <a:p>
            <a:pPr lvl="1"/>
            <a:endParaRPr lang="nl-BE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6" name="Picture 5" descr="IMAG0417.jpg"/>
          <p:cNvPicPr>
            <a:picLocks noChangeAspect="1"/>
          </p:cNvPicPr>
          <p:nvPr/>
        </p:nvPicPr>
        <p:blipFill>
          <a:blip r:embed="rId2" cstate="print"/>
          <a:srcRect l="6922" t="20600" r="6922" b="20601"/>
          <a:stretch>
            <a:fillRect/>
          </a:stretch>
        </p:blipFill>
        <p:spPr>
          <a:xfrm>
            <a:off x="6624736" y="3315320"/>
            <a:ext cx="1276369" cy="1553840"/>
          </a:xfrm>
          <a:prstGeom prst="rect">
            <a:avLst/>
          </a:prstGeom>
        </p:spPr>
      </p:pic>
      <p:sp>
        <p:nvSpPr>
          <p:cNvPr id="1040" name="AutoShape 16" descr="data:image/jpeg;base64,/9j/4AAQSkZJRgABAQAAAQABAAD/2wCEAAkGBxQPEhUUDhIUFhAUFhgWGBUVGBYgGBQZIBwbGCAXGBweHCkiGBonHxkXIT0hJSkrLi4uFx8zOD8sNyktLy8BCgoKBQUFDgUFDisZExkrKysrKysrKysrKysrKysrKysrKysrKysrKysrKysrKysrKysrKysrKysrKysrKysrK//AABEIAIgAoAMBIgACEQEDEQH/xAAbAAEAAgMBAQAAAAAAAAAAAAAABgcDBAUCAf/EADwQAAEDAwEFBAgCCQUAAAAAAAEAAgMEBREhBhIxQVEHE2FxFCIjMkKRobEVgTNDUmJyweHw8RdTY4Ki/8QAFAEBAAAAAAAAAAAAAAAAAAAAAP/EABQRAQAAAAAAAAAAAAAAAAAAAAD/2gAMAwEAAhEDEQA/ALxREQEREBeXvDQS4gADJJ4AdT4L0q42nlfeq11sgeWUVOGurZGnVxOrYAeWcHPXXpqGWp2xqblI6GwRtMbDh9bNnumnpGMe0P8AeOa9R9mQnGbpXVdVI7j7Qxxj+FjTp8+SnFBRMp42xwMDI2DDWtGgC2EFfN7HLYNWxzA9RNJn7r5LsVW0RL7PcZSBr6NVkyRu8Gv4s+vFWEiCHbLbb9/KaS4QmluDf1Tjlso19aF3xA4Jx4HjhTFR3bXZOK6Q7knqTM9aGdvvwv4hwPHGQMjPJaXZ7tFJUslpq4btfRuEcw09oPhlboMh2P8AGUEvREQEREBERAREQEREBFhrKpkLHSTPayNgy5ziAGjqSVBDt9UVri2x0Lp2NJBqZiY4QRphumX8+nBBMNobkKSlmnP6qN78HmQMgfPCj/ZRafRrfG5+s9TmolccZc9/rZP5YXEv1ivlfBJBNNQMilbuua0SZA46OwVYlvp+6ijjHCNjWaeAA/kg2EREBERAUG2usNW2sirrQInT926GWOUkNew4LXnHMEfbopyiCAt2Xu0+HVV3EXWOmgbgf9nHP0X2TY24swYL3NvDlLDG5rvA4Iwp6iCu5Nra+1Y/GqZstLzrKXJDPGSMjIHiPqp3b66OojbJA9r43DIc05B/r4LO9oIwRkHQg8x0VZ3SkOzlT6VSg/hVQ8NqYRwp3HQTMH7PIgdANdMBZyLyx4cAWkEEZBHAjqF6QEREBfHHHHgvqh/azc3U9sn7rPeS7sDMcSZDu6fkSg4NJCdpah0s2fwaneWxRgnFZINDI79wdPHzVlwwtY0NY0Na0YDWgAAdABwC0tn7W2jpooI/diY1nmQNT+ZyV0EBERAREQEREBERAREQFqXS3sqoZIZhmORpa4eB6dCttEFe0fZzPGxsZvNbuMG6xse4wNaOA55wOayP2Kr4fWorzOXD4KljZGO8CRgjzwVPkQQGg25lpJW09/hbTvfpHUsOaeU9CT+jPPU/JT0FaV6tENbC+CqYHxPGC0/Qg8nDiCOChmwlVLb6l9prHl/ds7ykldxkhzjcPi3H36IO5ttta22xsDIzNVzncggb70jtNT0YMjJ8VxrPsI+olbV3yY1FS0h8cLSRBTka4a0H1jnn9+Kx7ERen3Gur5RkRSGjpwfhazO+4eZPHz6qwkBERAREQEREBERAREQEREBERAREQFAO1dnceg1zSA+kqmBx6xSEMeD9FP1X/bUBJQx0+cPqaqCJvmX5+wQeuxQEW7En6VtROH/xb5zlT5VvaJxZ7tPTTkNpbi/0incdAJtGyR+ZJb/56qyEBERAREQEREBERAREQEREBERARaLrzThxYaiESNOC0yM3gehGchaFz2xoaYEz1kAxyD2k+WASUHcVc00wvV3bJEc0Nr3gHj3Zal2hxyO6Bx1+qx1F6rL/AOytrH01udpJWSgiSVp5QM6Y5558sazux2eKhgZBTN3YmDAHMnmSeZKDBtTs5Bc6d0FU3LDqHDG8x3J7TyIyodS3e5WYCKvgkrqRoAbVU4JlA4e1jOSfPPI6lWQiCAf6w2sA700jXDQtdFJvA+WFINlNsKW6CQ0b3ExFu8HNLSA7JBweRwdfBd0sHHAyq/u0n4dfIZnaQXCL0dx5CZhBZnxIOB11QWEiIgIiICIiAiIgIiIC+Er6oj2n3w0dE5sWTU1J9HhYPec9/q6eQP2QRXs+2WpLrHU1tbAyY1FXM6NzgciMHdaOPDQqb23Yi30x3oaOBruu4CfrlbeytnFBSQU7de6jDSeruZ+eV1kHzC+oiAiIgLgbZWKO5Uz6Z7w2Q4dG7TejkGrXgcf6ZXF26utTLUQ223P7qadjpJZ+JgiGmWjm4nPMcB1yMbOyK27mHxyPlOpmdI/vS79rOeOdUGxsJta6dzqK4DurnT6Pa4/pmjhLGfiB4nCmqp4bOOkqzbblM98rIzNQV7cioY0HVj3fFjTnyPDOndZertbPVrqX0+AcKil0lwOboj7x8iPzQWIigkPa1bSS2WWSJ44slie1w8DovM/a1b87tMZqiXGRHBE9zj5aAIJ6irzvbxdNGsbbKU8XOO/UOHgNAw4+XisTLjcLH6tYx9fbxoKiMe3hb/yt13/Pwz4ILIRcGxbZUVcAaaqjc4/AXAP8t06rvICLHNO1g3pHBrRxLiAB+ZUOvXaXSQu7qj3qyrPuw03rZP7zwCGjUa6oJXc7hHSxOlqHhkTBlzj/AHqfBQXZGllu1X+KVjNyCMFlFCTqGnjM7lk4GMfyBP2j2SqbpKyovxaI4zvRUMZzGwnnKfjdjTHn1wrBDcaDgPog9IiICIiAuXeNoqWix6XURRF3APcAT4444XTJVX7AWynrKu5SV7GS1zap7NyUA93CNGbrT8J11xyQbF9ukdHdaW4b7XUFTA6mdM0gsjcDvNLiODT/ACKsZkgIDgQWkZBB0I656KtNibfTurrpSQNbJbfZEx8Y2SneDmt+XLhuhdE9ktDgtDqlsBJJgE8gj11xu5Qa9JWtul7ZJSkOpaCF7HSjVr5ZCPVaeBwB9PEKxVpWi1Q0cTYqWNscTeDWjA8z1Pit1B4kia73mg+YBRkYb7oA8gvaICIiCPXvYigrSTU0sTnn4wN13zbglcRnZTRsGIZayNv7LKiQD7qeIggsXZPbt4OmZLM4f70r3fTKllqs8FI3cpYY4m9GNAz544/mt5EBERAREQEREFFdoDI/Tqz8WbUmYtb+Gd1v7ucfBu/Hv7uf8KcRbAQXKmppLvCfThC0SvY4te44wQ8t9440KIglliskFBEIqSJscY1wOJPDLjxJ0Gp6LooiAiIgIiICIiAiIgIiICIiAiIgIiI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863" y="-776288"/>
            <a:ext cx="19050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42" name="Picture 18" descr="Think Bubb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97" y="2163192"/>
            <a:ext cx="1619215" cy="1376333"/>
          </a:xfrm>
          <a:prstGeom prst="rect">
            <a:avLst/>
          </a:prstGeom>
          <a:noFill/>
        </p:spPr>
      </p:pic>
      <p:pic>
        <p:nvPicPr>
          <p:cNvPr id="16" name="Picture 18" descr="Think Bubb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12568" y="2379216"/>
            <a:ext cx="1961883" cy="1667600"/>
          </a:xfrm>
          <a:prstGeom prst="rect">
            <a:avLst/>
          </a:prstGeom>
          <a:noFill/>
        </p:spPr>
      </p:pic>
      <p:pic>
        <p:nvPicPr>
          <p:cNvPr id="1038" name="Picture 14" descr="Orange POMANDER Potpourri with Clove, Cinnamon, Orange Peel, Cedar and Pure Essential oil of Orange and Sp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880" y="2379216"/>
            <a:ext cx="880509" cy="813271"/>
          </a:xfrm>
          <a:prstGeom prst="rect">
            <a:avLst/>
          </a:prstGeom>
          <a:noFill/>
        </p:spPr>
      </p:pic>
      <p:pic>
        <p:nvPicPr>
          <p:cNvPr id="1036" name="Picture 12" descr="orange peel bird feeder design idea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1414" y="2708920"/>
            <a:ext cx="1177338" cy="78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Key quotes/messages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This symposium has shown that high-temperature residues are not a waste, but can be used for high-added value purpose</a:t>
            </a:r>
          </a:p>
          <a:p>
            <a:pPr lvl="1"/>
            <a:r>
              <a:rPr lang="nl-BE" dirty="0" smtClean="0"/>
              <a:t>Resource of energy, phosphorus, </a:t>
            </a:r>
            <a:br>
              <a:rPr lang="nl-BE" dirty="0" smtClean="0"/>
            </a:br>
            <a:r>
              <a:rPr lang="nl-BE" dirty="0" smtClean="0"/>
              <a:t>high-quality ZnO, REE, ...</a:t>
            </a:r>
          </a:p>
          <a:p>
            <a:pPr lvl="1"/>
            <a:r>
              <a:rPr lang="nl-BE" dirty="0" smtClean="0"/>
              <a:t>Building materials, tables and </a:t>
            </a:r>
            <a:br>
              <a:rPr lang="nl-BE" dirty="0" smtClean="0"/>
            </a:br>
            <a:r>
              <a:rPr lang="nl-BE" dirty="0" smtClean="0"/>
              <a:t>benches, catalysts, glass ceramics, </a:t>
            </a:r>
            <a:br>
              <a:rPr lang="nl-BE" dirty="0" smtClean="0"/>
            </a:br>
            <a:r>
              <a:rPr lang="nl-BE" dirty="0" smtClean="0"/>
              <a:t>...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where is the limit?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6" name="Picture 5" descr="IMG_4831.JPG"/>
          <p:cNvPicPr>
            <a:picLocks noChangeAspect="1"/>
          </p:cNvPicPr>
          <p:nvPr/>
        </p:nvPicPr>
        <p:blipFill>
          <a:blip r:embed="rId2" cstate="print"/>
          <a:srcRect l="22272" r="25761"/>
          <a:stretch>
            <a:fillRect/>
          </a:stretch>
        </p:blipFill>
        <p:spPr>
          <a:xfrm>
            <a:off x="6300192" y="3003011"/>
            <a:ext cx="2808312" cy="3602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Key quotes/messages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Geopolymer and alkali activated materials is a reality, lets not be in denial</a:t>
            </a:r>
          </a:p>
          <a:p>
            <a:r>
              <a:rPr lang="nl-BE" dirty="0" smtClean="0"/>
              <a:t>Leaching is important and should be addressed; try also to keep your kids from licking the walls</a:t>
            </a:r>
          </a:p>
          <a:p>
            <a:r>
              <a:rPr lang="nl-BE" dirty="0" smtClean="0"/>
              <a:t>May one day soon the Netherlands win the world football championship</a:t>
            </a:r>
          </a:p>
          <a:p>
            <a:r>
              <a:rPr lang="nl-BE" dirty="0" smtClean="0"/>
              <a:t>Still, championship on the use of SCMs in cement also counts</a:t>
            </a:r>
          </a:p>
          <a:p>
            <a:r>
              <a:rPr lang="nl-BE" dirty="0" smtClean="0"/>
              <a:t>Why does it take 20 years for the rest to follow the Dutch?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Key quotes/ideas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Design materials that fit the purpose and go beyond the mono-supply of OPC</a:t>
            </a:r>
          </a:p>
          <a:p>
            <a:r>
              <a:rPr lang="nl-BE" dirty="0" smtClean="0"/>
              <a:t>Rediscover the past and read Purdon’s paper from the 40s</a:t>
            </a:r>
          </a:p>
          <a:p>
            <a:r>
              <a:rPr lang="nl-BE" dirty="0" smtClean="0"/>
              <a:t>Compare performance by the “attest” approach</a:t>
            </a:r>
          </a:p>
          <a:p>
            <a:r>
              <a:rPr lang="nl-BE" dirty="0" smtClean="0"/>
              <a:t>Zn and Pb fuming can take place and leads to “clean” slags</a:t>
            </a:r>
          </a:p>
          <a:p>
            <a:r>
              <a:rPr lang="nl-BE" dirty="0" smtClean="0"/>
              <a:t>Metallo-Chimique paves the way</a:t>
            </a:r>
          </a:p>
          <a:p>
            <a:r>
              <a:rPr lang="nl-BE" dirty="0" smtClean="0"/>
              <a:t>Publish in Journal of Sustainable Metallurgy;</a:t>
            </a:r>
            <a:br>
              <a:rPr lang="nl-BE" dirty="0" smtClean="0"/>
            </a:br>
            <a:r>
              <a:rPr lang="nl-BE" dirty="0" smtClean="0"/>
              <a:t>free to publish, free to download, worldwide audience </a:t>
            </a:r>
            <a:br>
              <a:rPr lang="nl-BE" dirty="0" smtClean="0"/>
            </a:br>
            <a:r>
              <a:rPr lang="nl-BE" dirty="0" smtClean="0"/>
              <a:t>(please send me back my single copy...)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6" name="Picture 2" descr="Journal of Sustainable Metallu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416" y="4653136"/>
            <a:ext cx="1348583" cy="1791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Key quotes/ideas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Vitrify</a:t>
            </a:r>
            <a:r>
              <a:rPr lang="nl-BE" dirty="0" smtClean="0"/>
              <a:t>, sinter, </a:t>
            </a:r>
            <a:r>
              <a:rPr lang="nl-BE" dirty="0" err="1" smtClean="0"/>
              <a:t>glaze</a:t>
            </a:r>
            <a:r>
              <a:rPr lang="nl-BE" dirty="0" smtClean="0"/>
              <a:t>…options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a </a:t>
            </a:r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streams</a:t>
            </a:r>
            <a:r>
              <a:rPr lang="nl-BE" dirty="0" smtClean="0"/>
              <a:t> of </a:t>
            </a:r>
            <a:r>
              <a:rPr lang="nl-BE" dirty="0" err="1" smtClean="0"/>
              <a:t>residues</a:t>
            </a:r>
            <a:endParaRPr lang="nl-BE" dirty="0" smtClean="0"/>
          </a:p>
          <a:p>
            <a:r>
              <a:rPr lang="nl-BE" dirty="0" err="1" smtClean="0"/>
              <a:t>Zeolites</a:t>
            </a:r>
            <a:r>
              <a:rPr lang="nl-BE" dirty="0" smtClean="0"/>
              <a:t>, </a:t>
            </a:r>
            <a:r>
              <a:rPr lang="nl-BE" dirty="0" err="1" smtClean="0"/>
              <a:t>catalysts</a:t>
            </a:r>
            <a:r>
              <a:rPr lang="nl-BE" dirty="0" smtClean="0"/>
              <a:t>, oxides in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sophisticated </a:t>
            </a:r>
            <a:r>
              <a:rPr lang="nl-BE" dirty="0" err="1" smtClean="0"/>
              <a:t>products</a:t>
            </a:r>
            <a:endParaRPr lang="nl-BE" dirty="0" smtClean="0"/>
          </a:p>
          <a:p>
            <a:r>
              <a:rPr lang="nl-BE" dirty="0" smtClean="0"/>
              <a:t>Slag </a:t>
            </a:r>
            <a:r>
              <a:rPr lang="nl-BE" dirty="0" err="1" smtClean="0"/>
              <a:t>valorisation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level of </a:t>
            </a:r>
            <a:r>
              <a:rPr lang="nl-BE" dirty="0" err="1" smtClean="0"/>
              <a:t>jewellery</a:t>
            </a:r>
            <a:r>
              <a:rPr lang="nl-BE" dirty="0" smtClean="0"/>
              <a:t> is the next level of slag upgrading!</a:t>
            </a:r>
          </a:p>
          <a:p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requires</a:t>
            </a:r>
            <a:r>
              <a:rPr lang="nl-BE" dirty="0" smtClean="0"/>
              <a:t> new </a:t>
            </a:r>
            <a:r>
              <a:rPr lang="nl-BE" dirty="0" err="1" smtClean="0"/>
              <a:t>words</a:t>
            </a:r>
            <a:r>
              <a:rPr lang="nl-BE" dirty="0" smtClean="0"/>
              <a:t> (next </a:t>
            </a:r>
            <a:r>
              <a:rPr lang="nl-BE" dirty="0" err="1" smtClean="0"/>
              <a:t>to</a:t>
            </a:r>
            <a:r>
              <a:rPr lang="nl-BE" dirty="0" smtClean="0"/>
              <a:t> “</a:t>
            </a:r>
            <a:r>
              <a:rPr lang="nl-BE" dirty="0" err="1" smtClean="0"/>
              <a:t>valorisation</a:t>
            </a:r>
            <a:r>
              <a:rPr lang="nl-BE" dirty="0" smtClean="0"/>
              <a:t>”) </a:t>
            </a:r>
            <a:r>
              <a:rPr lang="nl-BE" dirty="0" err="1" smtClean="0"/>
              <a:t>to</a:t>
            </a:r>
            <a:r>
              <a:rPr lang="nl-BE" dirty="0" smtClean="0"/>
              <a:t> go </a:t>
            </a:r>
            <a:r>
              <a:rPr lang="nl-BE" dirty="0" err="1" smtClean="0"/>
              <a:t>beyond</a:t>
            </a:r>
            <a:r>
              <a:rPr lang="nl-BE" dirty="0" smtClean="0"/>
              <a:t> the past:</a:t>
            </a: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89240"/>
            <a:ext cx="4240419" cy="10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Multiply 7"/>
          <p:cNvSpPr/>
          <p:nvPr/>
        </p:nvSpPr>
        <p:spPr>
          <a:xfrm>
            <a:off x="3275856" y="5205714"/>
            <a:ext cx="2520280" cy="1844824"/>
          </a:xfrm>
          <a:prstGeom prst="mathMultiply">
            <a:avLst>
              <a:gd name="adj1" fmla="val 630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4th SVS: succesful event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BE" sz="1800" dirty="0"/>
          </a:p>
          <a:p>
            <a:pPr algn="l">
              <a:buNone/>
            </a:pPr>
            <a:r>
              <a:rPr lang="nl-BE" sz="2000" dirty="0" smtClean="0"/>
              <a:t>	</a:t>
            </a:r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269D-F6D6-4A3B-A1AB-B3C59D27B14C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11" name="Picture 10" descr="IMG_4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735904" cy="1823936"/>
          </a:xfrm>
          <a:prstGeom prst="rect">
            <a:avLst/>
          </a:prstGeom>
        </p:spPr>
      </p:pic>
      <p:pic>
        <p:nvPicPr>
          <p:cNvPr id="12" name="Picture 11" descr="IMG_4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84984"/>
            <a:ext cx="3600000" cy="2400000"/>
          </a:xfrm>
          <a:prstGeom prst="rect">
            <a:avLst/>
          </a:prstGeom>
        </p:spPr>
      </p:pic>
      <p:pic>
        <p:nvPicPr>
          <p:cNvPr id="13" name="Picture 12" descr="IMG_4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204864"/>
            <a:ext cx="2735904" cy="1823936"/>
          </a:xfrm>
          <a:prstGeom prst="rect">
            <a:avLst/>
          </a:prstGeom>
        </p:spPr>
      </p:pic>
      <p:pic>
        <p:nvPicPr>
          <p:cNvPr id="14" name="Picture 13" descr="IMG_4557.JPG"/>
          <p:cNvPicPr>
            <a:picLocks noChangeAspect="1"/>
          </p:cNvPicPr>
          <p:nvPr/>
        </p:nvPicPr>
        <p:blipFill>
          <a:blip r:embed="rId5" cstate="print"/>
          <a:srcRect l="26989" t="18002" r="27006"/>
          <a:stretch>
            <a:fillRect/>
          </a:stretch>
        </p:blipFill>
        <p:spPr>
          <a:xfrm>
            <a:off x="251520" y="2708920"/>
            <a:ext cx="1656184" cy="1967952"/>
          </a:xfrm>
          <a:prstGeom prst="rect">
            <a:avLst/>
          </a:prstGeom>
        </p:spPr>
      </p:pic>
      <p:pic>
        <p:nvPicPr>
          <p:cNvPr id="9" name="Picture 8" descr="IMG_44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496" y="2397152"/>
            <a:ext cx="3600000" cy="2400000"/>
          </a:xfrm>
          <a:prstGeom prst="rect">
            <a:avLst/>
          </a:prstGeom>
        </p:spPr>
      </p:pic>
      <p:pic>
        <p:nvPicPr>
          <p:cNvPr id="16" name="Picture 15" descr="IMG_47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4725144"/>
            <a:ext cx="2909832" cy="1939888"/>
          </a:xfrm>
          <a:prstGeom prst="rect">
            <a:avLst/>
          </a:prstGeom>
        </p:spPr>
      </p:pic>
      <p:pic>
        <p:nvPicPr>
          <p:cNvPr id="17" name="Picture 16" descr="IMG_47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4437112"/>
            <a:ext cx="2909832" cy="19398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35696" y="39330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Place to share knowledge, science, understanding ...</a:t>
            </a:r>
            <a:endParaRPr lang="nl-BE" dirty="0"/>
          </a:p>
        </p:txBody>
      </p:sp>
      <p:sp>
        <p:nvSpPr>
          <p:cNvPr id="21" name="TextBox 20"/>
          <p:cNvSpPr txBox="1"/>
          <p:nvPr/>
        </p:nvSpPr>
        <p:spPr>
          <a:xfrm>
            <a:off x="6876256" y="54452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... And to see that it is happening</a:t>
            </a:r>
            <a:endParaRPr lang="nl-BE" dirty="0"/>
          </a:p>
        </p:txBody>
      </p:sp>
    </p:spTree>
  </p:cSld>
  <p:clrMapOvr>
    <a:masterClrMapping/>
  </p:clrMapOvr>
  <p:transition advTm="15288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4th SVS: succesful event</a:t>
            </a:r>
            <a:endParaRPr lang="nl-BE" dirty="0"/>
          </a:p>
        </p:txBody>
      </p:sp>
      <p:pic>
        <p:nvPicPr>
          <p:cNvPr id="6" name="Content Placeholder 5" descr="IMG_4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8458" y="1175903"/>
            <a:ext cx="2731574" cy="18210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7" name="Picture 6" descr="IMG_4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85446" y="1661711"/>
            <a:ext cx="2789752" cy="1859835"/>
          </a:xfrm>
          <a:prstGeom prst="rect">
            <a:avLst/>
          </a:prstGeom>
        </p:spPr>
      </p:pic>
      <p:pic>
        <p:nvPicPr>
          <p:cNvPr id="9" name="Picture 8" descr="IMG_4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437112"/>
            <a:ext cx="3631332" cy="2420888"/>
          </a:xfrm>
          <a:prstGeom prst="rect">
            <a:avLst/>
          </a:prstGeom>
        </p:spPr>
      </p:pic>
      <p:pic>
        <p:nvPicPr>
          <p:cNvPr id="10" name="Picture 9" descr="IMG_4986.JPG"/>
          <p:cNvPicPr>
            <a:picLocks noChangeAspect="1"/>
          </p:cNvPicPr>
          <p:nvPr/>
        </p:nvPicPr>
        <p:blipFill>
          <a:blip r:embed="rId5" cstate="print"/>
          <a:srcRect l="27710" t="23380" r="22067"/>
          <a:stretch>
            <a:fillRect/>
          </a:stretch>
        </p:blipFill>
        <p:spPr>
          <a:xfrm>
            <a:off x="4138744" y="2564904"/>
            <a:ext cx="2017432" cy="2051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040" y="1196752"/>
            <a:ext cx="215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With some culture....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5980469" y="3068960"/>
            <a:ext cx="320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... Food, wine, entertainment, ...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5877272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... And some magic!!</a:t>
            </a:r>
            <a:endParaRPr lang="nl-BE" dirty="0"/>
          </a:p>
        </p:txBody>
      </p:sp>
      <p:pic>
        <p:nvPicPr>
          <p:cNvPr id="8" name="Picture 7" descr="IMG_49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284984"/>
            <a:ext cx="2664296" cy="177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Thanks to ...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All participants</a:t>
            </a:r>
          </a:p>
          <a:p>
            <a:r>
              <a:rPr lang="nl-BE" dirty="0" smtClean="0"/>
              <a:t>All speakers</a:t>
            </a:r>
          </a:p>
          <a:p>
            <a:r>
              <a:rPr lang="nl-BE" dirty="0" smtClean="0"/>
              <a:t>All chairpersons</a:t>
            </a:r>
          </a:p>
          <a:p>
            <a:r>
              <a:rPr lang="nl-BE" dirty="0" smtClean="0"/>
              <a:t>All members of the Scientific Committee</a:t>
            </a:r>
          </a:p>
          <a:p>
            <a:r>
              <a:rPr lang="nl-BE" dirty="0" smtClean="0"/>
              <a:t>All sponsors, supporters and exhibitor</a:t>
            </a:r>
          </a:p>
          <a:p>
            <a:r>
              <a:rPr lang="nl-BE" dirty="0" smtClean="0"/>
              <a:t>Technical, administrative, IT and logistics support by Department of MTM</a:t>
            </a:r>
          </a:p>
          <a:p>
            <a:r>
              <a:rPr lang="nl-BE" dirty="0" smtClean="0"/>
              <a:t>The organising team, especially all members of HiTemp Group</a:t>
            </a:r>
          </a:p>
          <a:p>
            <a:r>
              <a:rPr lang="nl-BE" dirty="0" smtClean="0"/>
              <a:t>Special word of thanks to conference coordinator Rabab Nasser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17/04/2015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6" name="Picture 5" descr="participants_internationalities.png"/>
          <p:cNvPicPr>
            <a:picLocks noChangeAspect="1"/>
          </p:cNvPicPr>
          <p:nvPr/>
        </p:nvPicPr>
        <p:blipFill>
          <a:blip r:embed="rId2" cstate="print"/>
          <a:srcRect l="1979" t="2651" r="2590" b="1916"/>
          <a:stretch>
            <a:fillRect/>
          </a:stretch>
        </p:blipFill>
        <p:spPr>
          <a:xfrm>
            <a:off x="6228184" y="1124744"/>
            <a:ext cx="2704300" cy="177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396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Closing remarks 4th International Slag Valorisation Symposium</vt:lpstr>
      <vt:lpstr>Key quotes/messages</vt:lpstr>
      <vt:lpstr>Key quotes/messages</vt:lpstr>
      <vt:lpstr>Key quotes/messages</vt:lpstr>
      <vt:lpstr>Key quotes/ideas</vt:lpstr>
      <vt:lpstr>Key quotes/ideas</vt:lpstr>
      <vt:lpstr>4th SVS: succesful event</vt:lpstr>
      <vt:lpstr>4th SVS: succesful event</vt:lpstr>
      <vt:lpstr>Thanks to ...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 4th International Slag Valorisation Symposium</dc:title>
  <dc:creator>Annelies Malfliet</dc:creator>
  <cp:lastModifiedBy>Paulus Kevin</cp:lastModifiedBy>
  <cp:revision>82</cp:revision>
  <dcterms:created xsi:type="dcterms:W3CDTF">2015-04-13T11:32:47Z</dcterms:created>
  <dcterms:modified xsi:type="dcterms:W3CDTF">2015-04-17T13:53:19Z</dcterms:modified>
</cp:coreProperties>
</file>