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700" kern="1200">
        <a:solidFill>
          <a:srgbClr val="003D8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00" kern="1200">
        <a:solidFill>
          <a:srgbClr val="003D8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00" kern="1200">
        <a:solidFill>
          <a:srgbClr val="003D8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00" kern="1200">
        <a:solidFill>
          <a:srgbClr val="003D8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00" kern="1200">
        <a:solidFill>
          <a:srgbClr val="003D8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rgbClr val="003D8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rgbClr val="003D8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rgbClr val="003D8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rgbClr val="003D8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8F43"/>
    <a:srgbClr val="F3BC88"/>
    <a:srgbClr val="FFCC00"/>
    <a:srgbClr val="FF99CC"/>
    <a:srgbClr val="CC99FF"/>
    <a:srgbClr val="99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8" autoAdjust="0"/>
    <p:restoredTop sz="97109" autoAdjust="0"/>
  </p:normalViewPr>
  <p:slideViewPr>
    <p:cSldViewPr>
      <p:cViewPr>
        <p:scale>
          <a:sx n="117" d="100"/>
          <a:sy n="117" d="100"/>
        </p:scale>
        <p:origin x="-900" y="210"/>
      </p:cViewPr>
      <p:guideLst>
        <p:guide orient="horz" pos="4201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440" y="-78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2"/>
                </a:solidFill>
              </a:defRPr>
            </a:lvl1pPr>
          </a:lstStyle>
          <a:p>
            <a:r>
              <a:rPr lang="de-DE"/>
              <a:t>VDEh-Betriebsforschungsinstitut GmbH</a:t>
            </a:r>
            <a:endParaRPr lang="de-DE" sz="1200" b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138E1DA-2B83-4953-BCF7-97EB212FCD40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35846" name="Picture 6" descr="BFI-Logo-teil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8" y="246443"/>
            <a:ext cx="321001" cy="32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851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2"/>
                </a:solidFill>
              </a:defRPr>
            </a:lvl1pPr>
          </a:lstStyle>
          <a:p>
            <a:r>
              <a:rPr lang="de-DE"/>
              <a:t>VDEh-Betriebsforschungsinstitut GmbH</a:t>
            </a:r>
            <a:endParaRPr lang="de-DE" sz="1200" b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accent2"/>
                </a:solidFill>
                <a:cs typeface="Arial" charset="0"/>
              </a:defRPr>
            </a:lvl1pPr>
          </a:lstStyle>
          <a:p>
            <a:r>
              <a:rPr lang="de-DE"/>
              <a:t>© </a:t>
            </a:r>
            <a:r>
              <a:rPr lang="de-DE">
                <a:cs typeface="+mn-cs"/>
              </a:rPr>
              <a:t>VDEh-Betriebsforschungsinstitut GmbH</a:t>
            </a:r>
            <a:endParaRPr lang="de-DE" sz="1200" b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AF60FD9-24B3-4514-B95B-027C3173533A}" type="slidenum">
              <a:rPr lang="de-DE"/>
              <a:pPr/>
              <a:t>‹Nr.›</a:t>
            </a:fld>
            <a:endParaRPr lang="de-DE"/>
          </a:p>
        </p:txBody>
      </p:sp>
      <p:pic>
        <p:nvPicPr>
          <p:cNvPr id="7176" name="Picture 8" descr="BFI-Logo-teil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8" y="246443"/>
            <a:ext cx="321001" cy="323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8002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/>
              <a:t>VDEh-Betriebsforschungsinstitut GmbH</a:t>
            </a:r>
            <a:endParaRPr lang="de-DE" sz="1200" b="0">
              <a:solidFill>
                <a:schemeClr val="tx1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/>
              <a:t>© VDEh-Betriebsforschungsinstitut GmbH</a:t>
            </a:r>
            <a:endParaRPr lang="de-DE" sz="1200" b="0">
              <a:solidFill>
                <a:schemeClr val="tx1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FA8A06-4693-4131-AD23-46E72EBC8718}" type="slidenum">
              <a:rPr lang="de-DE"/>
              <a:pPr/>
              <a:t>1</a:t>
            </a:fld>
            <a:endParaRPr lang="de-DE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56" name="Picture 36" descr="BFI_Hintergrun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1" b="28633"/>
          <a:stretch>
            <a:fillRect/>
          </a:stretch>
        </p:blipFill>
        <p:spPr bwMode="auto">
          <a:xfrm>
            <a:off x="695" y="893149"/>
            <a:ext cx="8535988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4545013"/>
            <a:ext cx="7848600" cy="576262"/>
          </a:xfrm>
        </p:spPr>
        <p:txBody>
          <a:bodyPr lIns="0" tIns="45720" rIns="91440" bIns="45720" anchor="t"/>
          <a:lstStyle>
            <a:lvl1pPr algn="l">
              <a:defRPr sz="2800">
                <a:solidFill>
                  <a:srgbClr val="003D81"/>
                </a:solidFill>
                <a:ea typeface="ＭＳ Ｐゴシック" pitchFamily="-124" charset="-128"/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21275"/>
            <a:ext cx="7848600" cy="684213"/>
          </a:xfrm>
        </p:spPr>
        <p:txBody>
          <a:bodyPr lIns="0" tIns="45720" rIns="91440" bIns="45720"/>
          <a:lstStyle>
            <a:lvl1pPr marL="0" indent="0">
              <a:buFont typeface="Wingdings" pitchFamily="2" charset="2"/>
              <a:buNone/>
              <a:defRPr sz="2400">
                <a:solidFill>
                  <a:srgbClr val="003D81"/>
                </a:solidFill>
                <a:ea typeface="ＭＳ Ｐゴシック" pitchFamily="-124" charset="-128"/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5135" name="Rectangle 15"/>
          <p:cNvSpPr>
            <a:spLocks noChangeArrowheads="1"/>
          </p:cNvSpPr>
          <p:nvPr userDrawn="1"/>
        </p:nvSpPr>
        <p:spPr bwMode="auto">
          <a:xfrm>
            <a:off x="6985000" y="6418263"/>
            <a:ext cx="154781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/>
            <a:r>
              <a:rPr lang="de-DE" sz="1600" b="1" dirty="0"/>
              <a:t>Stahl-Zentrum</a:t>
            </a:r>
          </a:p>
        </p:txBody>
      </p:sp>
      <p:sp>
        <p:nvSpPr>
          <p:cNvPr id="5139" name="Rectangle 19"/>
          <p:cNvSpPr>
            <a:spLocks noChangeArrowheads="1"/>
          </p:cNvSpPr>
          <p:nvPr userDrawn="1"/>
        </p:nvSpPr>
        <p:spPr bwMode="auto">
          <a:xfrm>
            <a:off x="1116013" y="441325"/>
            <a:ext cx="583723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bIns="0" anchor="b"/>
          <a:lstStyle/>
          <a:p>
            <a:r>
              <a:rPr lang="de-DE" sz="1800" b="1" baseline="0" dirty="0" err="1"/>
              <a:t>VDEh</a:t>
            </a:r>
            <a:r>
              <a:rPr lang="de-DE" sz="1800" b="1" baseline="0" dirty="0"/>
              <a:t>-Betriebsforschungsinstitut GmbH</a:t>
            </a:r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dt" sz="quarter" idx="2"/>
          </p:nvPr>
        </p:nvSpPr>
        <p:spPr>
          <a:xfrm>
            <a:off x="863600" y="6524625"/>
            <a:ext cx="720725" cy="173038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5150" name="Rectangle 30"/>
          <p:cNvSpPr>
            <a:spLocks noGrp="1" noChangeArrowheads="1"/>
          </p:cNvSpPr>
          <p:nvPr>
            <p:ph type="ftr" sz="quarter" idx="3"/>
          </p:nvPr>
        </p:nvSpPr>
        <p:spPr>
          <a:xfrm>
            <a:off x="1439863" y="6524625"/>
            <a:ext cx="5221287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  <p:sp>
        <p:nvSpPr>
          <p:cNvPr id="5151" name="Rectangle 3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95288" y="6524625"/>
            <a:ext cx="477837" cy="180975"/>
          </a:xfrm>
        </p:spPr>
        <p:txBody>
          <a:bodyPr lIns="91440" tIns="45720" rIns="91440" bIns="45720"/>
          <a:lstStyle>
            <a:lvl1pPr>
              <a:spcAft>
                <a:spcPct val="0"/>
              </a:spcAft>
              <a:defRPr>
                <a:solidFill>
                  <a:schemeClr val="accent1"/>
                </a:solidFill>
              </a:defRPr>
            </a:lvl1pPr>
          </a:lstStyle>
          <a:p>
            <a:fld id="{845936F7-B850-434B-A55C-60997661227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152" name="Text Box 32"/>
          <p:cNvSpPr txBox="1">
            <a:spLocks noChangeArrowheads="1"/>
          </p:cNvSpPr>
          <p:nvPr userDrawn="1"/>
        </p:nvSpPr>
        <p:spPr bwMode="auto">
          <a:xfrm>
            <a:off x="827088" y="6561138"/>
            <a:ext cx="6032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0" bIns="0" anchor="b">
            <a:spAutoFit/>
          </a:bodyPr>
          <a:lstStyle/>
          <a:p>
            <a:pPr algn="ctr"/>
            <a:r>
              <a:rPr lang="de-DE"/>
              <a:t>|</a:t>
            </a:r>
          </a:p>
        </p:txBody>
      </p:sp>
      <p:pic>
        <p:nvPicPr>
          <p:cNvPr id="2050" name="Picture 2" descr="O:\GF\User\Sprecher\04_Bilder\Logos\BFI\Neu (14.02.2011)\Logo BFI_C100_M70_Y0_K0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306000"/>
            <a:ext cx="495585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Stahl-Logo-blau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306388"/>
            <a:ext cx="383197" cy="381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D30096-4084-4D2D-95D8-9AD45C9A425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0830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6688" y="333375"/>
            <a:ext cx="1979612" cy="5616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76263" y="333375"/>
            <a:ext cx="5788025" cy="5616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95B8FC-BAB0-4A47-8A26-98069A35EDD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7893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Hier bitte Überschriften einfügen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32756"/>
            <a:ext cx="7920037" cy="4681537"/>
          </a:xfrm>
        </p:spPr>
        <p:txBody>
          <a:bodyPr/>
          <a:lstStyle>
            <a:lvl1pPr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F44AFA8-037D-4608-B932-D62DDA40382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008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B098F4-4002-42D6-9DC2-4572E4C5E8C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0606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76263" y="1268413"/>
            <a:ext cx="38830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3884612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A5972A-8F54-4DE9-87BD-91A5826490A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7795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1DB795-7D8F-4953-AB65-49FD1CAD7A11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8283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AA670F-E67C-488D-A316-6C76F4AF9AB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9179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87BC7-9FA5-448C-A82F-5DA433FEA3E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6385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9E710E-1B8C-4559-8EE9-F1F33BBC031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5670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656836-2A98-4165-B4AA-33022DA8D2D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· B.Wendler · © VDEh-Betriebsforschungsinstitut GmbH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325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 userDrawn="1"/>
        </p:nvSpPr>
        <p:spPr bwMode="auto">
          <a:xfrm>
            <a:off x="0" y="914400"/>
            <a:ext cx="8534400" cy="5365750"/>
          </a:xfrm>
          <a:prstGeom prst="rect">
            <a:avLst/>
          </a:prstGeom>
          <a:solidFill>
            <a:srgbClr val="D9E3F1"/>
          </a:solidFill>
          <a:ln>
            <a:noFill/>
          </a:ln>
          <a:extLst>
            <a:ext uri="{91240B29-F687-4F45-9708-019B960494DF}">
              <a14:hiddenLine xmlns:a14="http://schemas.microsoft.com/office/drawing/2010/main" w="88900">
                <a:solidFill>
                  <a:srgbClr val="003D81">
                    <a:alpha val="10001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tx1"/>
              </a:solidFill>
              <a:ea typeface="ＭＳ Ｐゴシック" pitchFamily="-124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333375"/>
            <a:ext cx="69850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268413"/>
            <a:ext cx="7920037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524625"/>
            <a:ext cx="4667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Aft>
                <a:spcPct val="50000"/>
              </a:spcAft>
              <a:defRPr/>
            </a:lvl1pPr>
          </a:lstStyle>
          <a:p>
            <a:fld id="{726F93C5-E3EC-4BBD-AB4D-263290A6000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985000" y="6418263"/>
            <a:ext cx="154781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/>
            <a:r>
              <a:rPr lang="de-DE" sz="1600" b="1"/>
              <a:t>Stahl-Zentrum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3600" y="6524625"/>
            <a:ext cx="7207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16.04.2015</a:t>
            </a:r>
            <a:endParaRPr lang="de-DE"/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9863" y="6524625"/>
            <a:ext cx="5329237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· B.Wendler · © VDEh-Betriebsforschungsinstitut GmbH</a:t>
            </a:r>
            <a:endParaRPr lang="de-DE" dirty="0"/>
          </a:p>
        </p:txBody>
      </p:sp>
      <p:sp>
        <p:nvSpPr>
          <p:cNvPr id="4121" name="Text Box 25"/>
          <p:cNvSpPr txBox="1">
            <a:spLocks noChangeArrowheads="1"/>
          </p:cNvSpPr>
          <p:nvPr userDrawn="1"/>
        </p:nvSpPr>
        <p:spPr bwMode="auto">
          <a:xfrm>
            <a:off x="827088" y="6561138"/>
            <a:ext cx="60325" cy="1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0" rIns="0" bIns="0" anchor="b">
            <a:spAutoFit/>
          </a:bodyPr>
          <a:lstStyle/>
          <a:p>
            <a:pPr algn="ctr"/>
            <a:r>
              <a:rPr lang="de-DE"/>
              <a:t>|</a:t>
            </a:r>
          </a:p>
        </p:txBody>
      </p:sp>
      <p:pic>
        <p:nvPicPr>
          <p:cNvPr id="12" name="Picture 2" descr="O:\GF\User\Sprecher\04_Bilder\Logos\BFI\Neu (14.02.2011)\Logo BFI_C100_M70_Y0_K0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306000"/>
            <a:ext cx="495585" cy="3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Stahl-Logo-blau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306388"/>
            <a:ext cx="383197" cy="381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40000"/>
        </a:spcAft>
        <a:buClr>
          <a:srgbClr val="003D81"/>
        </a:buClr>
        <a:buSzPct val="120000"/>
        <a:buFont typeface="Wingdings" pitchFamily="2" charset="2"/>
        <a:buChar char="n"/>
        <a:defRPr sz="1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de-DE" smtClean="0"/>
              <a:t>16.04.2015</a:t>
            </a:r>
            <a:endParaRPr lang="de-DE" dirty="0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· B.Wendler · © VDEh-Betriebsforschungsinstitut GmbH</a:t>
            </a:r>
            <a:endParaRPr lang="de-DE" dirty="0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36F1385-A097-45ED-AF5B-3A4A3AB53FF3}" type="slidenum">
              <a:rPr lang="de-DE"/>
              <a:pPr/>
              <a:t>1</a:t>
            </a:fld>
            <a:endParaRPr lang="de-DE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736812"/>
            <a:ext cx="7848600" cy="576262"/>
          </a:xfrm>
        </p:spPr>
        <p:txBody>
          <a:bodyPr/>
          <a:lstStyle/>
          <a:p>
            <a:r>
              <a:rPr lang="en-US" dirty="0"/>
              <a:t>Treatment and recycling of</a:t>
            </a:r>
            <a:br>
              <a:rPr lang="en-US" dirty="0"/>
            </a:br>
            <a:r>
              <a:rPr lang="en-US" dirty="0"/>
              <a:t>Electric Arc Furnace slag processing water</a:t>
            </a:r>
            <a:br>
              <a:rPr lang="en-US" dirty="0"/>
            </a:b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996952"/>
            <a:ext cx="7848600" cy="684213"/>
          </a:xfrm>
        </p:spPr>
        <p:txBody>
          <a:bodyPr/>
          <a:lstStyle/>
          <a:p>
            <a:r>
              <a:rPr lang="de-DE" sz="2000" dirty="0"/>
              <a:t>B. </a:t>
            </a:r>
            <a:r>
              <a:rPr lang="de-DE" sz="2000" dirty="0" smtClean="0"/>
              <a:t>Wendler *</a:t>
            </a:r>
            <a:br>
              <a:rPr lang="de-DE" sz="2000" dirty="0" smtClean="0"/>
            </a:br>
            <a:r>
              <a:rPr lang="de-DE" sz="2000" dirty="0" smtClean="0"/>
              <a:t>M</a:t>
            </a:r>
            <a:r>
              <a:rPr lang="de-DE" sz="2000" dirty="0"/>
              <a:t>. </a:t>
            </a:r>
            <a:r>
              <a:rPr lang="de-DE" sz="2000" dirty="0" err="1" smtClean="0"/>
              <a:t>Kozariszczuk</a:t>
            </a:r>
            <a:endParaRPr lang="de-DE" sz="2000" dirty="0" smtClean="0"/>
          </a:p>
          <a:p>
            <a:r>
              <a:rPr lang="de-DE" sz="2000" dirty="0" err="1" smtClean="0"/>
              <a:t>VDEh</a:t>
            </a:r>
            <a:r>
              <a:rPr lang="de-DE" sz="2000" dirty="0" smtClean="0"/>
              <a:t>-Betriebsforschungsinstitut GmbH,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/>
              <a:t>Sohnstr</a:t>
            </a:r>
            <a:r>
              <a:rPr lang="de-DE" sz="2000" dirty="0"/>
              <a:t>. 65, 40476 Düsseldorf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820559" y="2240868"/>
            <a:ext cx="6660740" cy="40211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700" b="0" i="0" u="none" strike="noStrike" cap="none" normalizeH="0" baseline="0" smtClean="0">
              <a:ln>
                <a:noFill/>
              </a:ln>
              <a:solidFill>
                <a:srgbClr val="003D81"/>
              </a:solidFill>
              <a:effectLst/>
              <a:latin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B5001-7022-41FE-A944-9C77D4EDABDE}" type="slidenum">
              <a:rPr lang="de-DE"/>
              <a:pPr/>
              <a:t>2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16.04.2015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· B.Wendler · © VDEh-Betriebsforschungsinstitut GmbH</a:t>
            </a:r>
            <a:endParaRPr lang="de-DE" dirty="0"/>
          </a:p>
        </p:txBody>
      </p:sp>
      <p:sp>
        <p:nvSpPr>
          <p:cNvPr id="1031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Aim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research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endParaRPr lang="de-DE" dirty="0"/>
          </a:p>
        </p:txBody>
      </p:sp>
      <p:sp>
        <p:nvSpPr>
          <p:cNvPr id="10319" name="Rectangle 7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pPr marL="2286000" lvl="5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6165" y="1124744"/>
            <a:ext cx="7920037" cy="500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Research project SLACON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Work is part of a European research project co-ordinated by </a:t>
            </a:r>
            <a:r>
              <a:rPr lang="en-GB" dirty="0" err="1" smtClean="0"/>
              <a:t>FEhS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Project aim is improvement of slag quality defined by </a:t>
            </a:r>
            <a:r>
              <a:rPr lang="en-GB" dirty="0" err="1" smtClean="0"/>
              <a:t>eluate</a:t>
            </a:r>
            <a:r>
              <a:rPr lang="en-GB" dirty="0" smtClean="0"/>
              <a:t> tests</a:t>
            </a:r>
          </a:p>
          <a:p>
            <a:pPr marL="0" indent="0">
              <a:buNone/>
            </a:pPr>
            <a:endParaRPr lang="de-DE" dirty="0" smtClean="0"/>
          </a:p>
          <a:p>
            <a:pPr marL="1371600" lvl="3" indent="0">
              <a:buNone/>
            </a:pPr>
            <a:endParaRPr lang="de-DE" dirty="0" smtClean="0"/>
          </a:p>
        </p:txBody>
      </p:sp>
      <p:sp>
        <p:nvSpPr>
          <p:cNvPr id="45" name="Textfeld 44"/>
          <p:cNvSpPr txBox="1"/>
          <p:nvPr/>
        </p:nvSpPr>
        <p:spPr>
          <a:xfrm>
            <a:off x="4378293" y="2384884"/>
            <a:ext cx="2179317" cy="772394"/>
          </a:xfrm>
          <a:prstGeom prst="rect">
            <a:avLst/>
          </a:prstGeom>
          <a:gradFill flip="none" rotWithShape="1">
            <a:gsLst>
              <a:gs pos="0">
                <a:srgbClr val="F79646">
                  <a:lumMod val="75000"/>
                </a:srgbClr>
              </a:gs>
              <a:gs pos="50000">
                <a:srgbClr val="FFC0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electric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arc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furnace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869602" y="4866488"/>
            <a:ext cx="832353" cy="523220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Eluate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Gerade Verbindung mit Pfeil 46"/>
          <p:cNvCxnSpPr/>
          <p:nvPr/>
        </p:nvCxnSpPr>
        <p:spPr>
          <a:xfrm>
            <a:off x="5463075" y="3162831"/>
            <a:ext cx="0" cy="385853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8" name="Gerade Verbindung mit Pfeil 47"/>
          <p:cNvCxnSpPr/>
          <p:nvPr/>
        </p:nvCxnSpPr>
        <p:spPr>
          <a:xfrm flipH="1">
            <a:off x="6292698" y="5389708"/>
            <a:ext cx="1" cy="35893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9" name="Gerade Verbindung mit Pfeil 48"/>
          <p:cNvCxnSpPr>
            <a:endCxn id="46" idx="0"/>
          </p:cNvCxnSpPr>
          <p:nvPr/>
        </p:nvCxnSpPr>
        <p:spPr>
          <a:xfrm>
            <a:off x="6285779" y="4321078"/>
            <a:ext cx="0" cy="54541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0" name="Textfeld 49"/>
          <p:cNvSpPr txBox="1"/>
          <p:nvPr/>
        </p:nvSpPr>
        <p:spPr>
          <a:xfrm>
            <a:off x="5807614" y="4404823"/>
            <a:ext cx="520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5497397" y="5769260"/>
            <a:ext cx="199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r>
              <a:rPr lang="de-DE" sz="1200" b="1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</a:t>
            </a:r>
            <a:r>
              <a:rPr lang="de-DE" sz="1200" b="1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200" b="1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de-DE" sz="1200" b="1" dirty="0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0082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de-DE" sz="1200" b="1" dirty="0" smtClean="0">
              <a:solidFill>
                <a:srgbClr val="00823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941937" y="3187841"/>
            <a:ext cx="555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endParaRPr lang="de-DE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mit Pfeil 52"/>
          <p:cNvCxnSpPr>
            <a:endCxn id="58" idx="0"/>
          </p:cNvCxnSpPr>
          <p:nvPr/>
        </p:nvCxnSpPr>
        <p:spPr>
          <a:xfrm>
            <a:off x="4588003" y="4321078"/>
            <a:ext cx="0" cy="420823"/>
          </a:xfrm>
          <a:prstGeom prst="straightConnector1">
            <a:avLst/>
          </a:prstGeom>
          <a:noFill/>
          <a:ln w="19050" cap="flat" cmpd="sng" algn="ctr">
            <a:solidFill>
              <a:srgbClr val="4F81BD"/>
            </a:solidFill>
            <a:prstDash val="solid"/>
            <a:tailEnd type="arrow"/>
          </a:ln>
          <a:effectLst/>
        </p:spPr>
      </p:cxnSp>
      <p:cxnSp>
        <p:nvCxnSpPr>
          <p:cNvPr id="54" name="Gewinkelte Verbindung 53"/>
          <p:cNvCxnSpPr/>
          <p:nvPr/>
        </p:nvCxnSpPr>
        <p:spPr>
          <a:xfrm rot="10800000" flipH="1">
            <a:off x="3498345" y="3934881"/>
            <a:ext cx="907082" cy="1193216"/>
          </a:xfrm>
          <a:prstGeom prst="bentConnector3">
            <a:avLst>
              <a:gd name="adj1" fmla="val -25202"/>
            </a:avLst>
          </a:prstGeom>
          <a:noFill/>
          <a:ln w="19050" cap="flat" cmpd="sng" algn="ctr">
            <a:solidFill>
              <a:srgbClr val="4F81BD"/>
            </a:solidFill>
            <a:prstDash val="solid"/>
            <a:tailEnd type="arrow"/>
          </a:ln>
          <a:effectLst/>
        </p:spPr>
      </p:cxnSp>
      <p:sp>
        <p:nvSpPr>
          <p:cNvPr id="55" name="Textfeld 54"/>
          <p:cNvSpPr txBox="1"/>
          <p:nvPr/>
        </p:nvSpPr>
        <p:spPr>
          <a:xfrm>
            <a:off x="3951885" y="4380092"/>
            <a:ext cx="629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 err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de-DE" sz="1200" dirty="0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796730" y="5041576"/>
            <a:ext cx="243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lang="de-DE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81706" y="3548684"/>
            <a:ext cx="2179317" cy="772394"/>
          </a:xfrm>
          <a:prstGeom prst="rect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</a:sysClr>
              </a:gs>
              <a:gs pos="50000">
                <a:sysClr val="window" lastClr="FFFFFF">
                  <a:lumMod val="75000"/>
                </a:sysClr>
              </a:gs>
              <a:gs pos="100000">
                <a:sysClr val="window" lastClr="FFFFFF"/>
              </a:gs>
            </a:gsLst>
            <a:lin ang="5400000" scaled="1"/>
            <a:tileRect/>
          </a:gra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processing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washing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sizing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3498344" y="4741901"/>
            <a:ext cx="2179317" cy="772394"/>
          </a:xfrm>
          <a:prstGeom prst="rect">
            <a:avLst/>
          </a:prstGeom>
          <a:gradFill flip="none" rotWithShape="1">
            <a:gsLst>
              <a:gs pos="0">
                <a:srgbClr val="1F497D">
                  <a:lumMod val="40000"/>
                  <a:lumOff val="60000"/>
                </a:srgbClr>
              </a:gs>
              <a:gs pos="50000">
                <a:srgbClr val="1F497D">
                  <a:lumMod val="40000"/>
                  <a:lumOff val="60000"/>
                </a:srgbClr>
              </a:gs>
              <a:gs pos="100000">
                <a:srgbClr val="1F497D">
                  <a:lumMod val="20000"/>
                  <a:lumOff val="80000"/>
                </a:srgbClr>
              </a:gs>
            </a:gsLst>
            <a:lin ang="5400000" scaled="1"/>
            <a:tileRect/>
          </a:gradFill>
          <a:ln>
            <a:solidFill>
              <a:sysClr val="windowText" lastClr="0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Adsorption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endParaRPr kumimoji="0" lang="de-DE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Gerade Verbindung mit Pfeil 58"/>
          <p:cNvCxnSpPr/>
          <p:nvPr/>
        </p:nvCxnSpPr>
        <p:spPr>
          <a:xfrm flipV="1">
            <a:off x="3167844" y="5345417"/>
            <a:ext cx="330500" cy="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tailEnd type="arrow"/>
          </a:ln>
          <a:effectLst/>
        </p:spPr>
      </p:cxnSp>
      <p:sp>
        <p:nvSpPr>
          <p:cNvPr id="60" name="Ellipse 59"/>
          <p:cNvSpPr/>
          <p:nvPr/>
        </p:nvSpPr>
        <p:spPr>
          <a:xfrm>
            <a:off x="5876521" y="4866488"/>
            <a:ext cx="832353" cy="52322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2015715" y="2540248"/>
            <a:ext cx="2116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slag</a:t>
            </a:r>
            <a:r>
              <a:rPr lang="de-DE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endParaRPr lang="de-DE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Gerade Verbindung mit Pfeil 61"/>
          <p:cNvCxnSpPr/>
          <p:nvPr/>
        </p:nvCxnSpPr>
        <p:spPr>
          <a:xfrm rot="5400000" flipV="1">
            <a:off x="4207529" y="2619160"/>
            <a:ext cx="0" cy="30384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B5001-7022-41FE-A944-9C77D4EDABDE}" type="slidenum">
              <a:rPr lang="de-DE"/>
              <a:pPr/>
              <a:t>3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16.04.2015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· B.Wendler · © VDEh-Betriebsforschungsinstitut GmbH</a:t>
            </a:r>
            <a:endParaRPr lang="de-DE" dirty="0"/>
          </a:p>
        </p:txBody>
      </p:sp>
      <p:sp>
        <p:nvSpPr>
          <p:cNvPr id="1031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Treatment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slag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endParaRPr lang="de-DE" dirty="0"/>
          </a:p>
        </p:txBody>
      </p:sp>
      <p:sp>
        <p:nvSpPr>
          <p:cNvPr id="10319" name="Rectangle 7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pPr marL="2286000" lvl="5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6165" y="1088740"/>
            <a:ext cx="7920037" cy="500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b="1" dirty="0" smtClean="0"/>
              <a:t>Investigation of water treatment for recycling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For water recycling, leached elements (Vanadium, Molybdenum, Fluoride) have to be removed from water from slag processing -</a:t>
            </a:r>
            <a:br>
              <a:rPr lang="en-GB" dirty="0" smtClean="0"/>
            </a:br>
            <a:r>
              <a:rPr lang="en-GB" dirty="0" smtClean="0">
                <a:solidFill>
                  <a:srgbClr val="3366FF"/>
                </a:solidFill>
              </a:rPr>
              <a:t>without input of substances that might accumulate in the water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Slag processing water is highly alkaline, with high total ion concentration -</a:t>
            </a:r>
            <a:br>
              <a:rPr lang="en-GB" dirty="0" smtClean="0"/>
            </a:br>
            <a:r>
              <a:rPr lang="en-GB" dirty="0" smtClean="0">
                <a:solidFill>
                  <a:srgbClr val="3366FF"/>
                </a:solidFill>
              </a:rPr>
              <a:t>a selective process for removal of leached elements is needed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b="1" dirty="0" smtClean="0"/>
              <a:t>Laboratory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Precipitation with Fe</a:t>
            </a:r>
            <a:r>
              <a:rPr lang="en-GB" baseline="-25000" dirty="0" smtClean="0"/>
              <a:t>2</a:t>
            </a:r>
            <a:r>
              <a:rPr lang="en-GB" dirty="0" smtClean="0"/>
              <a:t>(SO</a:t>
            </a:r>
            <a:r>
              <a:rPr lang="en-GB" baseline="-25000" dirty="0" smtClean="0"/>
              <a:t>4</a:t>
            </a:r>
            <a:r>
              <a:rPr lang="en-GB" dirty="0" smtClean="0"/>
              <a:t>)</a:t>
            </a:r>
            <a:r>
              <a:rPr lang="en-GB" baseline="-25000" dirty="0" smtClean="0"/>
              <a:t>3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Adsorption on iron hydroxide based adsorbent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b="1" dirty="0" smtClean="0"/>
              <a:t>On-site tests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 the on-site test of adsorption 80 m³ of water have been treated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Very low residual concentrations have been obtained,</a:t>
            </a:r>
            <a:br>
              <a:rPr lang="en-GB" dirty="0" smtClean="0"/>
            </a:br>
            <a:r>
              <a:rPr lang="en-GB" dirty="0"/>
              <a:t>V</a:t>
            </a:r>
            <a:r>
              <a:rPr lang="en-GB" dirty="0" smtClean="0"/>
              <a:t>anadium 1 µg/l, </a:t>
            </a:r>
            <a:r>
              <a:rPr lang="en-GB" dirty="0"/>
              <a:t>M</a:t>
            </a:r>
            <a:r>
              <a:rPr lang="en-GB" dirty="0" smtClean="0"/>
              <a:t>olybdenum 2 </a:t>
            </a:r>
            <a:r>
              <a:rPr lang="en-GB" dirty="0" smtClean="0"/>
              <a:t>µg/l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9986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B5001-7022-41FE-A944-9C77D4EDABDE}" type="slidenum">
              <a:rPr lang="de-DE"/>
              <a:pPr/>
              <a:t>4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smtClean="0"/>
              <a:t>16.04.2015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· B.Wendler · © VDEh-Betriebsforschungsinstitut GmbH</a:t>
            </a:r>
            <a:endParaRPr lang="de-DE" dirty="0"/>
          </a:p>
        </p:txBody>
      </p:sp>
      <p:sp>
        <p:nvSpPr>
          <p:cNvPr id="10318" name="Rectangle 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Treatment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slag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endParaRPr lang="de-DE" dirty="0"/>
          </a:p>
        </p:txBody>
      </p:sp>
      <p:sp>
        <p:nvSpPr>
          <p:cNvPr id="10319" name="Rectangle 7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  <a:p>
            <a:pPr marL="2286000" lvl="5" indent="0">
              <a:buNone/>
            </a:pP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16165" y="1124744"/>
            <a:ext cx="7920037" cy="500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00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40000"/>
              </a:spcAft>
              <a:buClr>
                <a:srgbClr val="003D81"/>
              </a:buClr>
              <a:buSzPct val="120000"/>
              <a:buFont typeface="Wingdings" pitchFamily="2" charset="2"/>
              <a:buChar char="n"/>
              <a:defRPr sz="1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b="1" dirty="0" smtClean="0"/>
              <a:t>Outlook</a:t>
            </a:r>
          </a:p>
          <a:p>
            <a:pPr marL="0" indent="0">
              <a:buNone/>
            </a:pPr>
            <a:r>
              <a:rPr lang="en-US" dirty="0"/>
              <a:t>A national research project is planned, investigating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Consequences of new legislation in </a:t>
            </a:r>
            <a:r>
              <a:rPr lang="en-US" dirty="0" smtClean="0"/>
              <a:t>Germany (</a:t>
            </a:r>
            <a:r>
              <a:rPr lang="en-US" dirty="0" err="1" smtClean="0"/>
              <a:t>Ersatzbaustoffverordnung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adapted slag washing process with integrated water treatment</a:t>
            </a:r>
          </a:p>
          <a:p>
            <a:pPr marL="0" indent="0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sz="3200" b="1" i="1" dirty="0" err="1" smtClean="0"/>
              <a:t>For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more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information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and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discussion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you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are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welcome</a:t>
            </a:r>
            <a:r>
              <a:rPr lang="de-DE" sz="3200" b="1" i="1" dirty="0" smtClean="0"/>
              <a:t> </a:t>
            </a:r>
            <a:r>
              <a:rPr lang="de-DE" sz="3200" b="1" i="1" dirty="0"/>
              <a:t>at </a:t>
            </a:r>
            <a:r>
              <a:rPr lang="de-DE" sz="3200" b="1" i="1" dirty="0" err="1" smtClean="0"/>
              <a:t>our</a:t>
            </a:r>
            <a:r>
              <a:rPr lang="de-DE" sz="3200" b="1" i="1" dirty="0" smtClean="0"/>
              <a:t> </a:t>
            </a:r>
            <a:r>
              <a:rPr lang="de-DE" sz="3200" b="1" i="1" dirty="0" err="1" smtClean="0"/>
              <a:t>poster</a:t>
            </a:r>
            <a:r>
              <a:rPr lang="de-DE" sz="3200" b="1" i="1" dirty="0" smtClean="0"/>
              <a:t> !</a:t>
            </a:r>
          </a:p>
          <a:p>
            <a:pPr marL="0" indent="0">
              <a:buNone/>
            </a:pPr>
            <a:endParaRPr lang="de-DE" b="1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err="1" smtClean="0"/>
              <a:t>Contact</a:t>
            </a:r>
            <a:endParaRPr lang="de-DE" b="1" dirty="0"/>
          </a:p>
          <a:p>
            <a:pPr marL="0" indent="0">
              <a:buNone/>
            </a:pPr>
            <a:r>
              <a:rPr lang="de-DE" dirty="0" smtClean="0">
                <a:solidFill>
                  <a:srgbClr val="3366FF"/>
                </a:solidFill>
              </a:rPr>
              <a:t>barbara.wendler@bfi.de</a:t>
            </a:r>
            <a:r>
              <a:rPr lang="de-DE" dirty="0">
                <a:solidFill>
                  <a:srgbClr val="3366FF"/>
                </a:solidFill>
              </a:rPr>
              <a:t>		+49 211 6707 - 982</a:t>
            </a:r>
          </a:p>
          <a:p>
            <a:pPr marL="0" indent="0">
              <a:buNone/>
            </a:pPr>
            <a:r>
              <a:rPr lang="de-DE" dirty="0">
                <a:solidFill>
                  <a:srgbClr val="3366FF"/>
                </a:solidFill>
              </a:rPr>
              <a:t>matthias.kozariszczuk@bfi.de	+49 211 6707 - 494</a:t>
            </a:r>
          </a:p>
          <a:p>
            <a:pPr marL="0" indent="0">
              <a:buNone/>
            </a:pPr>
            <a:endParaRPr lang="de-DE" dirty="0" smtClean="0"/>
          </a:p>
          <a:p>
            <a:pPr marL="1371600" lvl="3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29059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Z-Standarddesign">
  <a:themeElements>
    <a:clrScheme name="SIZ-Standarddesign 14">
      <a:dk1>
        <a:srgbClr val="000000"/>
      </a:dk1>
      <a:lt1>
        <a:srgbClr val="FFFFFF"/>
      </a:lt1>
      <a:dk2>
        <a:srgbClr val="008080"/>
      </a:dk2>
      <a:lt2>
        <a:srgbClr val="C0C0C0"/>
      </a:lt2>
      <a:accent1>
        <a:srgbClr val="003D81"/>
      </a:accent1>
      <a:accent2>
        <a:srgbClr val="5575A8"/>
      </a:accent2>
      <a:accent3>
        <a:srgbClr val="FFFFFF"/>
      </a:accent3>
      <a:accent4>
        <a:srgbClr val="000000"/>
      </a:accent4>
      <a:accent5>
        <a:srgbClr val="AAAFC1"/>
      </a:accent5>
      <a:accent6>
        <a:srgbClr val="4C6998"/>
      </a:accent6>
      <a:hlink>
        <a:srgbClr val="879EC3"/>
      </a:hlink>
      <a:folHlink>
        <a:srgbClr val="FF6600"/>
      </a:folHlink>
    </a:clrScheme>
    <a:fontScheme name="SIZ-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" tIns="0" rIns="0" bIns="0" numCol="1" rtlCol="0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700" b="0" i="0" u="none" strike="noStrike" cap="none" normalizeH="0" baseline="0" smtClean="0">
            <a:ln>
              <a:noFill/>
            </a:ln>
            <a:solidFill>
              <a:srgbClr val="003D8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SIZ-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Z-Standarddesign 13">
        <a:dk1>
          <a:srgbClr val="000000"/>
        </a:dk1>
        <a:lt1>
          <a:srgbClr val="FFFFFF"/>
        </a:lt1>
        <a:dk2>
          <a:srgbClr val="DDDDDD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Z-Standarddesign 14">
        <a:dk1>
          <a:srgbClr val="000000"/>
        </a:dk1>
        <a:lt1>
          <a:srgbClr val="FFFFFF"/>
        </a:lt1>
        <a:dk2>
          <a:srgbClr val="008080"/>
        </a:dk2>
        <a:lt2>
          <a:srgbClr val="C0C0C0"/>
        </a:lt2>
        <a:accent1>
          <a:srgbClr val="003D81"/>
        </a:accent1>
        <a:accent2>
          <a:srgbClr val="5575A8"/>
        </a:accent2>
        <a:accent3>
          <a:srgbClr val="FFFFFF"/>
        </a:accent3>
        <a:accent4>
          <a:srgbClr val="000000"/>
        </a:accent4>
        <a:accent5>
          <a:srgbClr val="AAAFC1"/>
        </a:accent5>
        <a:accent6>
          <a:srgbClr val="4C6998"/>
        </a:accent6>
        <a:hlink>
          <a:srgbClr val="879EC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Bildschirmpräsentation (4:3)</PresentationFormat>
  <Paragraphs>59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SIZ-Standarddesign</vt:lpstr>
      <vt:lpstr>Treatment and recycling of Electric Arc Furnace slag processing water </vt:lpstr>
      <vt:lpstr>Aim of research project</vt:lpstr>
      <vt:lpstr>Treatment of slag processing water</vt:lpstr>
      <vt:lpstr>Treatment of slag processing water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 Wendler</dc:creator>
  <cp:lastModifiedBy>Barbara Wendler</cp:lastModifiedBy>
  <cp:revision>67</cp:revision>
  <cp:lastPrinted>2015-04-13T11:17:21Z</cp:lastPrinted>
  <dcterms:created xsi:type="dcterms:W3CDTF">2008-09-07T09:11:57Z</dcterms:created>
  <dcterms:modified xsi:type="dcterms:W3CDTF">2015-04-15T10:13:21Z</dcterms:modified>
</cp:coreProperties>
</file>